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embeddedFontLst>
    <p:embeddedFont>
      <p:font typeface="Open Sans"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PT Sans Narrow" panose="020B060402020202020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Bje2L2cL8+UPmZ5yYRDyeU3Bb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1B9D7A-C0AE-4C5D-AC46-59C8625BDA2E}">
  <a:tblStyle styleId="{E71B9D7A-C0AE-4C5D-AC46-59C8625BDA2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SG"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58067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9171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565b093350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2565b093350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g2565b093350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SG"/>
              <a:t>10</a:t>
            </a:fld>
            <a:endParaRPr/>
          </a:p>
        </p:txBody>
      </p:sp>
    </p:spTree>
    <p:extLst>
      <p:ext uri="{BB962C8B-B14F-4D97-AF65-F5344CB8AC3E}">
        <p14:creationId xmlns:p14="http://schemas.microsoft.com/office/powerpoint/2010/main" val="3104923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SG"/>
              <a:t>11</a:t>
            </a:fld>
            <a:endParaRPr/>
          </a:p>
        </p:txBody>
      </p:sp>
    </p:spTree>
    <p:extLst>
      <p:ext uri="{BB962C8B-B14F-4D97-AF65-F5344CB8AC3E}">
        <p14:creationId xmlns:p14="http://schemas.microsoft.com/office/powerpoint/2010/main" val="3370987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SG"/>
              <a:t>12</a:t>
            </a:fld>
            <a:endParaRPr/>
          </a:p>
        </p:txBody>
      </p:sp>
    </p:spTree>
    <p:extLst>
      <p:ext uri="{BB962C8B-B14F-4D97-AF65-F5344CB8AC3E}">
        <p14:creationId xmlns:p14="http://schemas.microsoft.com/office/powerpoint/2010/main" val="4078280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362" name="Google Shape;3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274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2eaa3b0fec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370" name="Google Shape;370;g22eaa3b0fe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60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379" name="Google Shape;37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2878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684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2027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1790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4333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4193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9989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92" name="Google Shape;292;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SG"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8364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327" name="Google Shape;3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8771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ullet" type="tx">
  <p:cSld name="TITLE_AND_BODY">
    <p:spTree>
      <p:nvGrpSpPr>
        <p:cNvPr id="1" name="Shape 88"/>
        <p:cNvGrpSpPr/>
        <p:nvPr/>
      </p:nvGrpSpPr>
      <p:grpSpPr>
        <a:xfrm>
          <a:off x="0" y="0"/>
          <a:ext cx="0" cy="0"/>
          <a:chOff x="0" y="0"/>
          <a:chExt cx="0" cy="0"/>
        </a:xfrm>
      </p:grpSpPr>
      <p:sp>
        <p:nvSpPr>
          <p:cNvPr id="89" name="Google Shape;89;p57"/>
          <p:cNvSpPr txBox="1">
            <a:spLocks noGrp="1"/>
          </p:cNvSpPr>
          <p:nvPr>
            <p:ph type="body" idx="1"/>
          </p:nvPr>
        </p:nvSpPr>
        <p:spPr>
          <a:xfrm>
            <a:off x="571500" y="1028700"/>
            <a:ext cx="11049001" cy="1187977"/>
          </a:xfrm>
          <a:prstGeom prst="rect">
            <a:avLst/>
          </a:prstGeom>
          <a:noFill/>
          <a:ln>
            <a:noFill/>
          </a:ln>
        </p:spPr>
        <p:txBody>
          <a:bodyPr spcFirstLastPara="1" wrap="square" lIns="121900" tIns="121900" rIns="121900" bIns="121900" anchor="t" anchorCtr="0">
            <a:spAutoFit/>
          </a:bodyPr>
          <a:lstStyle>
            <a:lvl1pPr marL="457200" lvl="0" indent="-228600" algn="l">
              <a:lnSpc>
                <a:spcPct val="90000"/>
              </a:lnSpc>
              <a:spcBef>
                <a:spcPts val="0"/>
              </a:spcBef>
              <a:spcAft>
                <a:spcPts val="0"/>
              </a:spcAft>
              <a:buSzPts val="6800"/>
              <a:buNone/>
              <a:defRPr sz="6800"/>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90" name="Google Shape;90;p57"/>
          <p:cNvSpPr txBox="1">
            <a:spLocks noGrp="1"/>
          </p:cNvSpPr>
          <p:nvPr>
            <p:ph type="title"/>
          </p:nvPr>
        </p:nvSpPr>
        <p:spPr>
          <a:xfrm>
            <a:off x="415601" y="593367"/>
            <a:ext cx="11360700" cy="9432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91" name="Google Shape;91;p57"/>
          <p:cNvSpPr txBox="1">
            <a:spLocks noGrp="1"/>
          </p:cNvSpPr>
          <p:nvPr>
            <p:ph type="body" idx="2"/>
          </p:nvPr>
        </p:nvSpPr>
        <p:spPr>
          <a:xfrm>
            <a:off x="415601" y="1688433"/>
            <a:ext cx="11360700" cy="44037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92" name="Google Shape;92;p57"/>
          <p:cNvSpPr txBox="1">
            <a:spLocks noGrp="1"/>
          </p:cNvSpPr>
          <p:nvPr>
            <p:ph type="body" idx="3"/>
          </p:nvPr>
        </p:nvSpPr>
        <p:spPr>
          <a:xfrm>
            <a:off x="107083" y="6668121"/>
            <a:ext cx="9645651" cy="132729"/>
          </a:xfrm>
          <a:prstGeom prst="rect">
            <a:avLst/>
          </a:prstGeom>
          <a:noFill/>
          <a:ln>
            <a:noFill/>
          </a:ln>
        </p:spPr>
        <p:txBody>
          <a:bodyPr spcFirstLastPara="1" wrap="square" lIns="0" tIns="0" rIns="0" bIns="0" anchor="b" anchorCtr="0">
            <a:spAutoFit/>
          </a:bodyPr>
          <a:lstStyle>
            <a:lvl1pPr marL="457200" lvl="0" indent="-228600" algn="l">
              <a:lnSpc>
                <a:spcPct val="115000"/>
              </a:lnSpc>
              <a:spcBef>
                <a:spcPts val="0"/>
              </a:spcBef>
              <a:spcAft>
                <a:spcPts val="0"/>
              </a:spcAft>
              <a:buSzPts val="750"/>
              <a:buNone/>
              <a:defRPr sz="750">
                <a:solidFill>
                  <a:srgbClr val="87939D"/>
                </a:solidFill>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93" name="Google Shape;93;p57"/>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1pPr>
            <a:lvl2pPr marL="0" marR="0" lvl="1"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2pPr>
            <a:lvl3pPr marL="0" marR="0" lvl="2"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3pPr>
            <a:lvl4pPr marL="0" marR="0" lvl="3"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4pPr>
            <a:lvl5pPr marL="0" marR="0" lvl="4"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5pPr>
            <a:lvl6pPr marL="0" marR="0" lvl="5"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6pPr>
            <a:lvl7pPr marL="0" marR="0" lvl="6"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7pPr>
            <a:lvl8pPr marL="0" marR="0" lvl="7"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8pPr>
            <a:lvl9pPr marL="0" marR="0" lvl="8"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7" name="Google Shape;97;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98" name="Google Shape;98;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99" name="Google Shape;99;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0"/>
        <p:cNvGrpSpPr/>
        <p:nvPr/>
      </p:nvGrpSpPr>
      <p:grpSpPr>
        <a:xfrm>
          <a:off x="0" y="0"/>
          <a:ext cx="0" cy="0"/>
          <a:chOff x="0" y="0"/>
          <a:chExt cx="0" cy="0"/>
        </a:xfrm>
      </p:grpSpPr>
      <p:sp>
        <p:nvSpPr>
          <p:cNvPr id="101" name="Google Shape;101;p38"/>
          <p:cNvSpPr/>
          <p:nvPr/>
        </p:nvSpPr>
        <p:spPr>
          <a:xfrm>
            <a:off x="-67" y="3429200"/>
            <a:ext cx="12192000" cy="34287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A1E8D9"/>
              </a:buClr>
              <a:buSzPts val="1800"/>
              <a:buFont typeface="Arial"/>
              <a:buNone/>
            </a:pPr>
            <a:endParaRPr sz="1350" b="0" i="0" u="none" strike="noStrike" cap="none">
              <a:solidFill>
                <a:srgbClr val="A1E8D9"/>
              </a:solidFill>
              <a:latin typeface="Arial"/>
              <a:ea typeface="Arial"/>
              <a:cs typeface="Arial"/>
              <a:sym typeface="Arial"/>
            </a:endParaRPr>
          </a:p>
        </p:txBody>
      </p:sp>
      <p:sp>
        <p:nvSpPr>
          <p:cNvPr id="102" name="Google Shape;102;p38"/>
          <p:cNvSpPr txBox="1">
            <a:spLocks noGrp="1"/>
          </p:cNvSpPr>
          <p:nvPr>
            <p:ph type="title"/>
          </p:nvPr>
        </p:nvSpPr>
        <p:spPr>
          <a:xfrm>
            <a:off x="415601" y="1086400"/>
            <a:ext cx="11428500" cy="12561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a:lvl1pPr>
            <a:lvl2pPr lvl="1" algn="ctr">
              <a:lnSpc>
                <a:spcPct val="100000"/>
              </a:lnSpc>
              <a:spcBef>
                <a:spcPts val="0"/>
              </a:spcBef>
              <a:spcAft>
                <a:spcPts val="0"/>
              </a:spcAft>
              <a:buSzPts val="4800"/>
              <a:buNone/>
              <a:defRPr/>
            </a:lvl2pPr>
            <a:lvl3pPr lvl="2" algn="ctr">
              <a:lnSpc>
                <a:spcPct val="100000"/>
              </a:lnSpc>
              <a:spcBef>
                <a:spcPts val="0"/>
              </a:spcBef>
              <a:spcAft>
                <a:spcPts val="0"/>
              </a:spcAft>
              <a:buSzPts val="4800"/>
              <a:buNone/>
              <a:defRPr/>
            </a:lvl3pPr>
            <a:lvl4pPr lvl="3" algn="ctr">
              <a:lnSpc>
                <a:spcPct val="100000"/>
              </a:lnSpc>
              <a:spcBef>
                <a:spcPts val="0"/>
              </a:spcBef>
              <a:spcAft>
                <a:spcPts val="0"/>
              </a:spcAft>
              <a:buSzPts val="4800"/>
              <a:buNone/>
              <a:defRPr/>
            </a:lvl4pPr>
            <a:lvl5pPr lvl="4" algn="ctr">
              <a:lnSpc>
                <a:spcPct val="100000"/>
              </a:lnSpc>
              <a:spcBef>
                <a:spcPts val="0"/>
              </a:spcBef>
              <a:spcAft>
                <a:spcPts val="0"/>
              </a:spcAft>
              <a:buSzPts val="4800"/>
              <a:buNone/>
              <a:defRPr/>
            </a:lvl5pPr>
            <a:lvl6pPr lvl="5" algn="ctr">
              <a:lnSpc>
                <a:spcPct val="100000"/>
              </a:lnSpc>
              <a:spcBef>
                <a:spcPts val="0"/>
              </a:spcBef>
              <a:spcAft>
                <a:spcPts val="0"/>
              </a:spcAft>
              <a:buSzPts val="4800"/>
              <a:buNone/>
              <a:defRPr/>
            </a:lvl6pPr>
            <a:lvl7pPr lvl="6" algn="ctr">
              <a:lnSpc>
                <a:spcPct val="100000"/>
              </a:lnSpc>
              <a:spcBef>
                <a:spcPts val="0"/>
              </a:spcBef>
              <a:spcAft>
                <a:spcPts val="0"/>
              </a:spcAft>
              <a:buSzPts val="4800"/>
              <a:buNone/>
              <a:defRPr/>
            </a:lvl7pPr>
            <a:lvl8pPr lvl="7" algn="ctr">
              <a:lnSpc>
                <a:spcPct val="100000"/>
              </a:lnSpc>
              <a:spcBef>
                <a:spcPts val="0"/>
              </a:spcBef>
              <a:spcAft>
                <a:spcPts val="0"/>
              </a:spcAft>
              <a:buSzPts val="4800"/>
              <a:buNone/>
              <a:defRPr/>
            </a:lvl8pPr>
            <a:lvl9pPr lvl="8" algn="ctr">
              <a:lnSpc>
                <a:spcPct val="100000"/>
              </a:lnSpc>
              <a:spcBef>
                <a:spcPts val="0"/>
              </a:spcBef>
              <a:spcAft>
                <a:spcPts val="0"/>
              </a:spcAft>
              <a:buSzPts val="4800"/>
              <a:buNone/>
              <a:defRPr/>
            </a:lvl9pPr>
          </a:lstStyle>
          <a:p>
            <a:endParaRPr/>
          </a:p>
        </p:txBody>
      </p:sp>
      <p:sp>
        <p:nvSpPr>
          <p:cNvPr id="103" name="Google Shape;103;p38"/>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FFFFFF"/>
              </a:buClr>
              <a:buSzPts val="1300"/>
              <a:buFont typeface="Open Sans"/>
              <a:buNone/>
              <a:defRPr sz="975" b="0" i="0" u="none" strike="noStrike" cap="none">
                <a:solidFill>
                  <a:srgbClr val="FFFFFF"/>
                </a:solidFill>
                <a:latin typeface="Open Sans"/>
                <a:ea typeface="Open Sans"/>
                <a:cs typeface="Open Sans"/>
                <a:sym typeface="Open Sans"/>
              </a:defRPr>
            </a:lvl1pPr>
            <a:lvl2pPr marL="0" marR="0" lvl="1" indent="0" algn="r">
              <a:lnSpc>
                <a:spcPct val="100000"/>
              </a:lnSpc>
              <a:spcBef>
                <a:spcPts val="0"/>
              </a:spcBef>
              <a:spcAft>
                <a:spcPts val="0"/>
              </a:spcAft>
              <a:buClr>
                <a:srgbClr val="FFFFFF"/>
              </a:buClr>
              <a:buSzPts val="1300"/>
              <a:buFont typeface="Open Sans"/>
              <a:buNone/>
              <a:defRPr sz="975" b="0" i="0" u="none" strike="noStrike" cap="none">
                <a:solidFill>
                  <a:srgbClr val="FFFFFF"/>
                </a:solidFill>
                <a:latin typeface="Open Sans"/>
                <a:ea typeface="Open Sans"/>
                <a:cs typeface="Open Sans"/>
                <a:sym typeface="Open Sans"/>
              </a:defRPr>
            </a:lvl2pPr>
            <a:lvl3pPr marL="0" marR="0" lvl="2" indent="0" algn="r">
              <a:lnSpc>
                <a:spcPct val="100000"/>
              </a:lnSpc>
              <a:spcBef>
                <a:spcPts val="0"/>
              </a:spcBef>
              <a:spcAft>
                <a:spcPts val="0"/>
              </a:spcAft>
              <a:buClr>
                <a:srgbClr val="FFFFFF"/>
              </a:buClr>
              <a:buSzPts val="1300"/>
              <a:buFont typeface="Open Sans"/>
              <a:buNone/>
              <a:defRPr sz="975" b="0" i="0" u="none" strike="noStrike" cap="none">
                <a:solidFill>
                  <a:srgbClr val="FFFFFF"/>
                </a:solidFill>
                <a:latin typeface="Open Sans"/>
                <a:ea typeface="Open Sans"/>
                <a:cs typeface="Open Sans"/>
                <a:sym typeface="Open Sans"/>
              </a:defRPr>
            </a:lvl3pPr>
            <a:lvl4pPr marL="0" marR="0" lvl="3" indent="0" algn="r">
              <a:lnSpc>
                <a:spcPct val="100000"/>
              </a:lnSpc>
              <a:spcBef>
                <a:spcPts val="0"/>
              </a:spcBef>
              <a:spcAft>
                <a:spcPts val="0"/>
              </a:spcAft>
              <a:buClr>
                <a:srgbClr val="FFFFFF"/>
              </a:buClr>
              <a:buSzPts val="1300"/>
              <a:buFont typeface="Open Sans"/>
              <a:buNone/>
              <a:defRPr sz="975" b="0" i="0" u="none" strike="noStrike" cap="none">
                <a:solidFill>
                  <a:srgbClr val="FFFFFF"/>
                </a:solidFill>
                <a:latin typeface="Open Sans"/>
                <a:ea typeface="Open Sans"/>
                <a:cs typeface="Open Sans"/>
                <a:sym typeface="Open Sans"/>
              </a:defRPr>
            </a:lvl4pPr>
            <a:lvl5pPr marL="0" marR="0" lvl="4" indent="0" algn="r">
              <a:lnSpc>
                <a:spcPct val="100000"/>
              </a:lnSpc>
              <a:spcBef>
                <a:spcPts val="0"/>
              </a:spcBef>
              <a:spcAft>
                <a:spcPts val="0"/>
              </a:spcAft>
              <a:buClr>
                <a:srgbClr val="FFFFFF"/>
              </a:buClr>
              <a:buSzPts val="1300"/>
              <a:buFont typeface="Open Sans"/>
              <a:buNone/>
              <a:defRPr sz="975" b="0" i="0" u="none" strike="noStrike" cap="none">
                <a:solidFill>
                  <a:srgbClr val="FFFFFF"/>
                </a:solidFill>
                <a:latin typeface="Open Sans"/>
                <a:ea typeface="Open Sans"/>
                <a:cs typeface="Open Sans"/>
                <a:sym typeface="Open Sans"/>
              </a:defRPr>
            </a:lvl5pPr>
            <a:lvl6pPr marL="0" marR="0" lvl="5" indent="0" algn="r">
              <a:lnSpc>
                <a:spcPct val="100000"/>
              </a:lnSpc>
              <a:spcBef>
                <a:spcPts val="0"/>
              </a:spcBef>
              <a:spcAft>
                <a:spcPts val="0"/>
              </a:spcAft>
              <a:buClr>
                <a:srgbClr val="FFFFFF"/>
              </a:buClr>
              <a:buSzPts val="1300"/>
              <a:buFont typeface="Open Sans"/>
              <a:buNone/>
              <a:defRPr sz="975" b="0" i="0" u="none" strike="noStrike" cap="none">
                <a:solidFill>
                  <a:srgbClr val="FFFFFF"/>
                </a:solidFill>
                <a:latin typeface="Open Sans"/>
                <a:ea typeface="Open Sans"/>
                <a:cs typeface="Open Sans"/>
                <a:sym typeface="Open Sans"/>
              </a:defRPr>
            </a:lvl6pPr>
            <a:lvl7pPr marL="0" marR="0" lvl="6" indent="0" algn="r">
              <a:lnSpc>
                <a:spcPct val="100000"/>
              </a:lnSpc>
              <a:spcBef>
                <a:spcPts val="0"/>
              </a:spcBef>
              <a:spcAft>
                <a:spcPts val="0"/>
              </a:spcAft>
              <a:buClr>
                <a:srgbClr val="FFFFFF"/>
              </a:buClr>
              <a:buSzPts val="1300"/>
              <a:buFont typeface="Open Sans"/>
              <a:buNone/>
              <a:defRPr sz="975" b="0" i="0" u="none" strike="noStrike" cap="none">
                <a:solidFill>
                  <a:srgbClr val="FFFFFF"/>
                </a:solidFill>
                <a:latin typeface="Open Sans"/>
                <a:ea typeface="Open Sans"/>
                <a:cs typeface="Open Sans"/>
                <a:sym typeface="Open Sans"/>
              </a:defRPr>
            </a:lvl7pPr>
            <a:lvl8pPr marL="0" marR="0" lvl="7" indent="0" algn="r">
              <a:lnSpc>
                <a:spcPct val="100000"/>
              </a:lnSpc>
              <a:spcBef>
                <a:spcPts val="0"/>
              </a:spcBef>
              <a:spcAft>
                <a:spcPts val="0"/>
              </a:spcAft>
              <a:buClr>
                <a:srgbClr val="FFFFFF"/>
              </a:buClr>
              <a:buSzPts val="1300"/>
              <a:buFont typeface="Open Sans"/>
              <a:buNone/>
              <a:defRPr sz="975" b="0" i="0" u="none" strike="noStrike" cap="none">
                <a:solidFill>
                  <a:srgbClr val="FFFFFF"/>
                </a:solidFill>
                <a:latin typeface="Open Sans"/>
                <a:ea typeface="Open Sans"/>
                <a:cs typeface="Open Sans"/>
                <a:sym typeface="Open Sans"/>
              </a:defRPr>
            </a:lvl8pPr>
            <a:lvl9pPr marL="0" marR="0" lvl="8" indent="0" algn="r">
              <a:lnSpc>
                <a:spcPct val="100000"/>
              </a:lnSpc>
              <a:spcBef>
                <a:spcPts val="0"/>
              </a:spcBef>
              <a:spcAft>
                <a:spcPts val="0"/>
              </a:spcAft>
              <a:buClr>
                <a:srgbClr val="FFFFFF"/>
              </a:buClr>
              <a:buSzPts val="1300"/>
              <a:buFont typeface="Open Sans"/>
              <a:buNone/>
              <a:defRPr sz="975" b="0" i="0" u="none" strike="noStrike" cap="none">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p:cSld name="TITLE_AND_BODY 2">
    <p:spTree>
      <p:nvGrpSpPr>
        <p:cNvPr id="1" name="Shape 104"/>
        <p:cNvGrpSpPr/>
        <p:nvPr/>
      </p:nvGrpSpPr>
      <p:grpSpPr>
        <a:xfrm>
          <a:off x="0" y="0"/>
          <a:ext cx="0" cy="0"/>
          <a:chOff x="0" y="0"/>
          <a:chExt cx="0" cy="0"/>
        </a:xfrm>
      </p:grpSpPr>
      <p:sp>
        <p:nvSpPr>
          <p:cNvPr id="105" name="Google Shape;105;p39"/>
          <p:cNvSpPr/>
          <p:nvPr/>
        </p:nvSpPr>
        <p:spPr>
          <a:xfrm>
            <a:off x="-100" y="6727600"/>
            <a:ext cx="12192000" cy="130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A1E8D9"/>
              </a:buClr>
              <a:buSzPts val="1800"/>
              <a:buFont typeface="Arial"/>
              <a:buNone/>
            </a:pPr>
            <a:endParaRPr sz="1350" b="0" i="0" u="none" strike="noStrike" cap="none">
              <a:solidFill>
                <a:srgbClr val="A1E8D9"/>
              </a:solidFill>
              <a:latin typeface="Arial"/>
              <a:ea typeface="Arial"/>
              <a:cs typeface="Arial"/>
              <a:sym typeface="Arial"/>
            </a:endParaRPr>
          </a:p>
        </p:txBody>
      </p:sp>
      <p:sp>
        <p:nvSpPr>
          <p:cNvPr id="106" name="Google Shape;106;p39"/>
          <p:cNvSpPr txBox="1">
            <a:spLocks noGrp="1"/>
          </p:cNvSpPr>
          <p:nvPr>
            <p:ph type="title"/>
          </p:nvPr>
        </p:nvSpPr>
        <p:spPr>
          <a:xfrm>
            <a:off x="415601" y="593367"/>
            <a:ext cx="11360700" cy="9432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107" name="Google Shape;107;p39"/>
          <p:cNvSpPr txBox="1">
            <a:spLocks noGrp="1"/>
          </p:cNvSpPr>
          <p:nvPr>
            <p:ph type="body" idx="1"/>
          </p:nvPr>
        </p:nvSpPr>
        <p:spPr>
          <a:xfrm>
            <a:off x="415601" y="1688433"/>
            <a:ext cx="11360700" cy="44037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108" name="Google Shape;108;p39"/>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1pPr>
            <a:lvl2pPr marL="0" marR="0" lvl="1"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2pPr>
            <a:lvl3pPr marL="0" marR="0" lvl="2"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3pPr>
            <a:lvl4pPr marL="0" marR="0" lvl="3"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4pPr>
            <a:lvl5pPr marL="0" marR="0" lvl="4"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5pPr>
            <a:lvl6pPr marL="0" marR="0" lvl="5"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6pPr>
            <a:lvl7pPr marL="0" marR="0" lvl="6"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7pPr>
            <a:lvl8pPr marL="0" marR="0" lvl="7"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8pPr>
            <a:lvl9pPr marL="0" marR="0" lvl="8"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9"/>
        <p:cNvGrpSpPr/>
        <p:nvPr/>
      </p:nvGrpSpPr>
      <p:grpSpPr>
        <a:xfrm>
          <a:off x="0" y="0"/>
          <a:ext cx="0" cy="0"/>
          <a:chOff x="0" y="0"/>
          <a:chExt cx="0" cy="0"/>
        </a:xfrm>
      </p:grpSpPr>
      <p:sp>
        <p:nvSpPr>
          <p:cNvPr id="110" name="Google Shape;110;p40"/>
          <p:cNvSpPr txBox="1">
            <a:spLocks noGrp="1"/>
          </p:cNvSpPr>
          <p:nvPr>
            <p:ph type="title"/>
          </p:nvPr>
        </p:nvSpPr>
        <p:spPr>
          <a:xfrm>
            <a:off x="415601" y="593367"/>
            <a:ext cx="11360700" cy="9432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111" name="Google Shape;111;p40"/>
          <p:cNvSpPr txBox="1">
            <a:spLocks noGrp="1"/>
          </p:cNvSpPr>
          <p:nvPr>
            <p:ph type="body" idx="1"/>
          </p:nvPr>
        </p:nvSpPr>
        <p:spPr>
          <a:xfrm>
            <a:off x="415601" y="1688233"/>
            <a:ext cx="5333100" cy="44037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425"/>
            </a:lvl1pPr>
            <a:lvl2pPr marL="914400" lvl="1" indent="-330200" algn="l">
              <a:lnSpc>
                <a:spcPct val="115000"/>
              </a:lnSpc>
              <a:spcBef>
                <a:spcPts val="0"/>
              </a:spcBef>
              <a:spcAft>
                <a:spcPts val="0"/>
              </a:spcAft>
              <a:buSzPts val="1600"/>
              <a:buChar char="○"/>
              <a:defRPr sz="1200"/>
            </a:lvl2pPr>
            <a:lvl3pPr marL="1371600" lvl="2" indent="-330200" algn="l">
              <a:lnSpc>
                <a:spcPct val="115000"/>
              </a:lnSpc>
              <a:spcBef>
                <a:spcPts val="0"/>
              </a:spcBef>
              <a:spcAft>
                <a:spcPts val="0"/>
              </a:spcAft>
              <a:buSzPts val="1600"/>
              <a:buChar char="■"/>
              <a:defRPr sz="1200"/>
            </a:lvl3pPr>
            <a:lvl4pPr marL="1828800" lvl="3" indent="-330200" algn="l">
              <a:lnSpc>
                <a:spcPct val="115000"/>
              </a:lnSpc>
              <a:spcBef>
                <a:spcPts val="0"/>
              </a:spcBef>
              <a:spcAft>
                <a:spcPts val="0"/>
              </a:spcAft>
              <a:buSzPts val="1600"/>
              <a:buChar char="●"/>
              <a:defRPr sz="1200"/>
            </a:lvl4pPr>
            <a:lvl5pPr marL="2286000" lvl="4" indent="-330200" algn="l">
              <a:lnSpc>
                <a:spcPct val="115000"/>
              </a:lnSpc>
              <a:spcBef>
                <a:spcPts val="0"/>
              </a:spcBef>
              <a:spcAft>
                <a:spcPts val="0"/>
              </a:spcAft>
              <a:buSzPts val="1600"/>
              <a:buChar char="○"/>
              <a:defRPr sz="1200"/>
            </a:lvl5pPr>
            <a:lvl6pPr marL="2743200" lvl="5" indent="-330200" algn="l">
              <a:lnSpc>
                <a:spcPct val="115000"/>
              </a:lnSpc>
              <a:spcBef>
                <a:spcPts val="0"/>
              </a:spcBef>
              <a:spcAft>
                <a:spcPts val="0"/>
              </a:spcAft>
              <a:buSzPts val="1600"/>
              <a:buChar char="■"/>
              <a:defRPr sz="1200"/>
            </a:lvl6pPr>
            <a:lvl7pPr marL="3200400" lvl="6" indent="-330200" algn="l">
              <a:lnSpc>
                <a:spcPct val="115000"/>
              </a:lnSpc>
              <a:spcBef>
                <a:spcPts val="0"/>
              </a:spcBef>
              <a:spcAft>
                <a:spcPts val="0"/>
              </a:spcAft>
              <a:buSzPts val="1600"/>
              <a:buChar char="●"/>
              <a:defRPr sz="1200"/>
            </a:lvl7pPr>
            <a:lvl8pPr marL="3657600" lvl="7" indent="-330200" algn="l">
              <a:lnSpc>
                <a:spcPct val="115000"/>
              </a:lnSpc>
              <a:spcBef>
                <a:spcPts val="0"/>
              </a:spcBef>
              <a:spcAft>
                <a:spcPts val="0"/>
              </a:spcAft>
              <a:buSzPts val="1600"/>
              <a:buChar char="○"/>
              <a:defRPr sz="1200"/>
            </a:lvl8pPr>
            <a:lvl9pPr marL="4114800" lvl="8" indent="-330200" algn="l">
              <a:lnSpc>
                <a:spcPct val="115000"/>
              </a:lnSpc>
              <a:spcBef>
                <a:spcPts val="0"/>
              </a:spcBef>
              <a:spcAft>
                <a:spcPts val="0"/>
              </a:spcAft>
              <a:buSzPts val="1600"/>
              <a:buChar char="■"/>
              <a:defRPr sz="1200"/>
            </a:lvl9pPr>
          </a:lstStyle>
          <a:p>
            <a:endParaRPr/>
          </a:p>
        </p:txBody>
      </p:sp>
      <p:sp>
        <p:nvSpPr>
          <p:cNvPr id="112" name="Google Shape;112;p40"/>
          <p:cNvSpPr txBox="1">
            <a:spLocks noGrp="1"/>
          </p:cNvSpPr>
          <p:nvPr>
            <p:ph type="body" idx="2"/>
          </p:nvPr>
        </p:nvSpPr>
        <p:spPr>
          <a:xfrm>
            <a:off x="6443201" y="1688233"/>
            <a:ext cx="5333100" cy="44037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425"/>
            </a:lvl1pPr>
            <a:lvl2pPr marL="914400" lvl="1" indent="-330200" algn="l">
              <a:lnSpc>
                <a:spcPct val="115000"/>
              </a:lnSpc>
              <a:spcBef>
                <a:spcPts val="0"/>
              </a:spcBef>
              <a:spcAft>
                <a:spcPts val="0"/>
              </a:spcAft>
              <a:buSzPts val="1600"/>
              <a:buChar char="○"/>
              <a:defRPr sz="1200"/>
            </a:lvl2pPr>
            <a:lvl3pPr marL="1371600" lvl="2" indent="-330200" algn="l">
              <a:lnSpc>
                <a:spcPct val="115000"/>
              </a:lnSpc>
              <a:spcBef>
                <a:spcPts val="0"/>
              </a:spcBef>
              <a:spcAft>
                <a:spcPts val="0"/>
              </a:spcAft>
              <a:buSzPts val="1600"/>
              <a:buChar char="■"/>
              <a:defRPr sz="1200"/>
            </a:lvl3pPr>
            <a:lvl4pPr marL="1828800" lvl="3" indent="-330200" algn="l">
              <a:lnSpc>
                <a:spcPct val="115000"/>
              </a:lnSpc>
              <a:spcBef>
                <a:spcPts val="0"/>
              </a:spcBef>
              <a:spcAft>
                <a:spcPts val="0"/>
              </a:spcAft>
              <a:buSzPts val="1600"/>
              <a:buChar char="●"/>
              <a:defRPr sz="1200"/>
            </a:lvl4pPr>
            <a:lvl5pPr marL="2286000" lvl="4" indent="-330200" algn="l">
              <a:lnSpc>
                <a:spcPct val="115000"/>
              </a:lnSpc>
              <a:spcBef>
                <a:spcPts val="0"/>
              </a:spcBef>
              <a:spcAft>
                <a:spcPts val="0"/>
              </a:spcAft>
              <a:buSzPts val="1600"/>
              <a:buChar char="○"/>
              <a:defRPr sz="1200"/>
            </a:lvl5pPr>
            <a:lvl6pPr marL="2743200" lvl="5" indent="-330200" algn="l">
              <a:lnSpc>
                <a:spcPct val="115000"/>
              </a:lnSpc>
              <a:spcBef>
                <a:spcPts val="0"/>
              </a:spcBef>
              <a:spcAft>
                <a:spcPts val="0"/>
              </a:spcAft>
              <a:buSzPts val="1600"/>
              <a:buChar char="■"/>
              <a:defRPr sz="1200"/>
            </a:lvl6pPr>
            <a:lvl7pPr marL="3200400" lvl="6" indent="-330200" algn="l">
              <a:lnSpc>
                <a:spcPct val="115000"/>
              </a:lnSpc>
              <a:spcBef>
                <a:spcPts val="0"/>
              </a:spcBef>
              <a:spcAft>
                <a:spcPts val="0"/>
              </a:spcAft>
              <a:buSzPts val="1600"/>
              <a:buChar char="●"/>
              <a:defRPr sz="1200"/>
            </a:lvl7pPr>
            <a:lvl8pPr marL="3657600" lvl="7" indent="-330200" algn="l">
              <a:lnSpc>
                <a:spcPct val="115000"/>
              </a:lnSpc>
              <a:spcBef>
                <a:spcPts val="0"/>
              </a:spcBef>
              <a:spcAft>
                <a:spcPts val="0"/>
              </a:spcAft>
              <a:buSzPts val="1600"/>
              <a:buChar char="○"/>
              <a:defRPr sz="1200"/>
            </a:lvl8pPr>
            <a:lvl9pPr marL="4114800" lvl="8" indent="-330200" algn="l">
              <a:lnSpc>
                <a:spcPct val="115000"/>
              </a:lnSpc>
              <a:spcBef>
                <a:spcPts val="0"/>
              </a:spcBef>
              <a:spcAft>
                <a:spcPts val="0"/>
              </a:spcAft>
              <a:buSzPts val="1600"/>
              <a:buChar char="■"/>
              <a:defRPr sz="1200"/>
            </a:lvl9pPr>
          </a:lstStyle>
          <a:p>
            <a:endParaRPr/>
          </a:p>
        </p:txBody>
      </p:sp>
      <p:sp>
        <p:nvSpPr>
          <p:cNvPr id="113" name="Google Shape;113;p40"/>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1pPr>
            <a:lvl2pPr marL="0" marR="0" lvl="1"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2pPr>
            <a:lvl3pPr marL="0" marR="0" lvl="2"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3pPr>
            <a:lvl4pPr marL="0" marR="0" lvl="3"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4pPr>
            <a:lvl5pPr marL="0" marR="0" lvl="4"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5pPr>
            <a:lvl6pPr marL="0" marR="0" lvl="5"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6pPr>
            <a:lvl7pPr marL="0" marR="0" lvl="6"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7pPr>
            <a:lvl8pPr marL="0" marR="0" lvl="7"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8pPr>
            <a:lvl9pPr marL="0" marR="0" lvl="8"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41"/>
          <p:cNvSpPr txBox="1">
            <a:spLocks noGrp="1"/>
          </p:cNvSpPr>
          <p:nvPr>
            <p:ph type="title"/>
          </p:nvPr>
        </p:nvSpPr>
        <p:spPr>
          <a:xfrm>
            <a:off x="415601" y="593367"/>
            <a:ext cx="11360700" cy="9432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4800"/>
              <a:buNone/>
              <a:defRPr/>
            </a:lvl2pPr>
            <a:lvl3pPr lvl="2" algn="l">
              <a:lnSpc>
                <a:spcPct val="100000"/>
              </a:lnSpc>
              <a:spcBef>
                <a:spcPts val="0"/>
              </a:spcBef>
              <a:spcAft>
                <a:spcPts val="0"/>
              </a:spcAft>
              <a:buSzPts val="4800"/>
              <a:buNone/>
              <a:defRPr/>
            </a:lvl3pPr>
            <a:lvl4pPr lvl="3" algn="l">
              <a:lnSpc>
                <a:spcPct val="100000"/>
              </a:lnSpc>
              <a:spcBef>
                <a:spcPts val="0"/>
              </a:spcBef>
              <a:spcAft>
                <a:spcPts val="0"/>
              </a:spcAft>
              <a:buSzPts val="4800"/>
              <a:buNone/>
              <a:defRPr/>
            </a:lvl4pPr>
            <a:lvl5pPr lvl="4" algn="l">
              <a:lnSpc>
                <a:spcPct val="100000"/>
              </a:lnSpc>
              <a:spcBef>
                <a:spcPts val="0"/>
              </a:spcBef>
              <a:spcAft>
                <a:spcPts val="0"/>
              </a:spcAft>
              <a:buSzPts val="4800"/>
              <a:buNone/>
              <a:defRPr/>
            </a:lvl5pPr>
            <a:lvl6pPr lvl="5" algn="l">
              <a:lnSpc>
                <a:spcPct val="100000"/>
              </a:lnSpc>
              <a:spcBef>
                <a:spcPts val="0"/>
              </a:spcBef>
              <a:spcAft>
                <a:spcPts val="0"/>
              </a:spcAft>
              <a:buSzPts val="4800"/>
              <a:buNone/>
              <a:defRPr/>
            </a:lvl6pPr>
            <a:lvl7pPr lvl="6" algn="l">
              <a:lnSpc>
                <a:spcPct val="100000"/>
              </a:lnSpc>
              <a:spcBef>
                <a:spcPts val="0"/>
              </a:spcBef>
              <a:spcAft>
                <a:spcPts val="0"/>
              </a:spcAft>
              <a:buSzPts val="4800"/>
              <a:buNone/>
              <a:defRPr/>
            </a:lvl7pPr>
            <a:lvl8pPr lvl="7" algn="l">
              <a:lnSpc>
                <a:spcPct val="100000"/>
              </a:lnSpc>
              <a:spcBef>
                <a:spcPts val="0"/>
              </a:spcBef>
              <a:spcAft>
                <a:spcPts val="0"/>
              </a:spcAft>
              <a:buSzPts val="4800"/>
              <a:buNone/>
              <a:defRPr/>
            </a:lvl8pPr>
            <a:lvl9pPr lvl="8" algn="l">
              <a:lnSpc>
                <a:spcPct val="100000"/>
              </a:lnSpc>
              <a:spcBef>
                <a:spcPts val="0"/>
              </a:spcBef>
              <a:spcAft>
                <a:spcPts val="0"/>
              </a:spcAft>
              <a:buSzPts val="4800"/>
              <a:buNone/>
              <a:defRPr/>
            </a:lvl9pPr>
          </a:lstStyle>
          <a:p>
            <a:endParaRPr/>
          </a:p>
        </p:txBody>
      </p:sp>
      <p:sp>
        <p:nvSpPr>
          <p:cNvPr id="116" name="Google Shape;116;p41"/>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1pPr>
            <a:lvl2pPr marL="0" marR="0" lvl="1"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2pPr>
            <a:lvl3pPr marL="0" marR="0" lvl="2"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3pPr>
            <a:lvl4pPr marL="0" marR="0" lvl="3"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4pPr>
            <a:lvl5pPr marL="0" marR="0" lvl="4"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5pPr>
            <a:lvl6pPr marL="0" marR="0" lvl="5"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6pPr>
            <a:lvl7pPr marL="0" marR="0" lvl="6"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7pPr>
            <a:lvl8pPr marL="0" marR="0" lvl="7"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8pPr>
            <a:lvl9pPr marL="0" marR="0" lvl="8"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7"/>
        <p:cNvGrpSpPr/>
        <p:nvPr/>
      </p:nvGrpSpPr>
      <p:grpSpPr>
        <a:xfrm>
          <a:off x="0" y="0"/>
          <a:ext cx="0" cy="0"/>
          <a:chOff x="0" y="0"/>
          <a:chExt cx="0" cy="0"/>
        </a:xfrm>
      </p:grpSpPr>
      <p:sp>
        <p:nvSpPr>
          <p:cNvPr id="118" name="Google Shape;118;p42"/>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2400"/>
            </a:lvl1pPr>
            <a:lvl2pPr lvl="1" algn="l">
              <a:lnSpc>
                <a:spcPct val="100000"/>
              </a:lnSpc>
              <a:spcBef>
                <a:spcPts val="0"/>
              </a:spcBef>
              <a:spcAft>
                <a:spcPts val="0"/>
              </a:spcAft>
              <a:buSzPts val="3200"/>
              <a:buNone/>
              <a:defRPr sz="2400"/>
            </a:lvl2pPr>
            <a:lvl3pPr lvl="2" algn="l">
              <a:lnSpc>
                <a:spcPct val="100000"/>
              </a:lnSpc>
              <a:spcBef>
                <a:spcPts val="0"/>
              </a:spcBef>
              <a:spcAft>
                <a:spcPts val="0"/>
              </a:spcAft>
              <a:buSzPts val="3200"/>
              <a:buNone/>
              <a:defRPr sz="2400"/>
            </a:lvl3pPr>
            <a:lvl4pPr lvl="3" algn="l">
              <a:lnSpc>
                <a:spcPct val="100000"/>
              </a:lnSpc>
              <a:spcBef>
                <a:spcPts val="0"/>
              </a:spcBef>
              <a:spcAft>
                <a:spcPts val="0"/>
              </a:spcAft>
              <a:buSzPts val="3200"/>
              <a:buNone/>
              <a:defRPr sz="2400"/>
            </a:lvl4pPr>
            <a:lvl5pPr lvl="4" algn="l">
              <a:lnSpc>
                <a:spcPct val="100000"/>
              </a:lnSpc>
              <a:spcBef>
                <a:spcPts val="0"/>
              </a:spcBef>
              <a:spcAft>
                <a:spcPts val="0"/>
              </a:spcAft>
              <a:buSzPts val="3200"/>
              <a:buNone/>
              <a:defRPr sz="2400"/>
            </a:lvl5pPr>
            <a:lvl6pPr lvl="5" algn="l">
              <a:lnSpc>
                <a:spcPct val="100000"/>
              </a:lnSpc>
              <a:spcBef>
                <a:spcPts val="0"/>
              </a:spcBef>
              <a:spcAft>
                <a:spcPts val="0"/>
              </a:spcAft>
              <a:buSzPts val="3200"/>
              <a:buNone/>
              <a:defRPr sz="2400"/>
            </a:lvl6pPr>
            <a:lvl7pPr lvl="6" algn="l">
              <a:lnSpc>
                <a:spcPct val="100000"/>
              </a:lnSpc>
              <a:spcBef>
                <a:spcPts val="0"/>
              </a:spcBef>
              <a:spcAft>
                <a:spcPts val="0"/>
              </a:spcAft>
              <a:buSzPts val="3200"/>
              <a:buNone/>
              <a:defRPr sz="2400"/>
            </a:lvl7pPr>
            <a:lvl8pPr lvl="7" algn="l">
              <a:lnSpc>
                <a:spcPct val="100000"/>
              </a:lnSpc>
              <a:spcBef>
                <a:spcPts val="0"/>
              </a:spcBef>
              <a:spcAft>
                <a:spcPts val="0"/>
              </a:spcAft>
              <a:buSzPts val="3200"/>
              <a:buNone/>
              <a:defRPr sz="2400"/>
            </a:lvl8pPr>
            <a:lvl9pPr lvl="8" algn="l">
              <a:lnSpc>
                <a:spcPct val="100000"/>
              </a:lnSpc>
              <a:spcBef>
                <a:spcPts val="0"/>
              </a:spcBef>
              <a:spcAft>
                <a:spcPts val="0"/>
              </a:spcAft>
              <a:buSzPts val="3200"/>
              <a:buNone/>
              <a:defRPr sz="2400"/>
            </a:lvl9pPr>
          </a:lstStyle>
          <a:p>
            <a:endParaRPr/>
          </a:p>
        </p:txBody>
      </p:sp>
      <p:sp>
        <p:nvSpPr>
          <p:cNvPr id="119" name="Google Shape;119;p42"/>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200"/>
            </a:lvl1pPr>
            <a:lvl2pPr marL="914400" lvl="1" indent="-330200" algn="l">
              <a:lnSpc>
                <a:spcPct val="115000"/>
              </a:lnSpc>
              <a:spcBef>
                <a:spcPts val="0"/>
              </a:spcBef>
              <a:spcAft>
                <a:spcPts val="0"/>
              </a:spcAft>
              <a:buSzPts val="1600"/>
              <a:buChar char="○"/>
              <a:defRPr sz="1200"/>
            </a:lvl2pPr>
            <a:lvl3pPr marL="1371600" lvl="2" indent="-330200" algn="l">
              <a:lnSpc>
                <a:spcPct val="115000"/>
              </a:lnSpc>
              <a:spcBef>
                <a:spcPts val="0"/>
              </a:spcBef>
              <a:spcAft>
                <a:spcPts val="0"/>
              </a:spcAft>
              <a:buSzPts val="1600"/>
              <a:buChar char="■"/>
              <a:defRPr sz="1200"/>
            </a:lvl3pPr>
            <a:lvl4pPr marL="1828800" lvl="3" indent="-330200" algn="l">
              <a:lnSpc>
                <a:spcPct val="115000"/>
              </a:lnSpc>
              <a:spcBef>
                <a:spcPts val="0"/>
              </a:spcBef>
              <a:spcAft>
                <a:spcPts val="0"/>
              </a:spcAft>
              <a:buSzPts val="1600"/>
              <a:buChar char="●"/>
              <a:defRPr sz="1200"/>
            </a:lvl4pPr>
            <a:lvl5pPr marL="2286000" lvl="4" indent="-330200" algn="l">
              <a:lnSpc>
                <a:spcPct val="115000"/>
              </a:lnSpc>
              <a:spcBef>
                <a:spcPts val="0"/>
              </a:spcBef>
              <a:spcAft>
                <a:spcPts val="0"/>
              </a:spcAft>
              <a:buSzPts val="1600"/>
              <a:buChar char="○"/>
              <a:defRPr sz="1200"/>
            </a:lvl5pPr>
            <a:lvl6pPr marL="2743200" lvl="5" indent="-330200" algn="l">
              <a:lnSpc>
                <a:spcPct val="115000"/>
              </a:lnSpc>
              <a:spcBef>
                <a:spcPts val="0"/>
              </a:spcBef>
              <a:spcAft>
                <a:spcPts val="0"/>
              </a:spcAft>
              <a:buSzPts val="1600"/>
              <a:buChar char="■"/>
              <a:defRPr sz="1200"/>
            </a:lvl6pPr>
            <a:lvl7pPr marL="3200400" lvl="6" indent="-330200" algn="l">
              <a:lnSpc>
                <a:spcPct val="115000"/>
              </a:lnSpc>
              <a:spcBef>
                <a:spcPts val="0"/>
              </a:spcBef>
              <a:spcAft>
                <a:spcPts val="0"/>
              </a:spcAft>
              <a:buSzPts val="1600"/>
              <a:buChar char="●"/>
              <a:defRPr sz="1200"/>
            </a:lvl7pPr>
            <a:lvl8pPr marL="3657600" lvl="7" indent="-330200" algn="l">
              <a:lnSpc>
                <a:spcPct val="115000"/>
              </a:lnSpc>
              <a:spcBef>
                <a:spcPts val="0"/>
              </a:spcBef>
              <a:spcAft>
                <a:spcPts val="0"/>
              </a:spcAft>
              <a:buSzPts val="1600"/>
              <a:buChar char="○"/>
              <a:defRPr sz="1200"/>
            </a:lvl8pPr>
            <a:lvl9pPr marL="4114800" lvl="8" indent="-330200" algn="l">
              <a:lnSpc>
                <a:spcPct val="115000"/>
              </a:lnSpc>
              <a:spcBef>
                <a:spcPts val="0"/>
              </a:spcBef>
              <a:spcAft>
                <a:spcPts val="0"/>
              </a:spcAft>
              <a:buSzPts val="1600"/>
              <a:buChar char="■"/>
              <a:defRPr sz="1200"/>
            </a:lvl9pPr>
          </a:lstStyle>
          <a:p>
            <a:endParaRPr/>
          </a:p>
        </p:txBody>
      </p:sp>
      <p:sp>
        <p:nvSpPr>
          <p:cNvPr id="120" name="Google Shape;120;p42"/>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1pPr>
            <a:lvl2pPr marL="0" marR="0" lvl="1"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2pPr>
            <a:lvl3pPr marL="0" marR="0" lvl="2"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3pPr>
            <a:lvl4pPr marL="0" marR="0" lvl="3"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4pPr>
            <a:lvl5pPr marL="0" marR="0" lvl="4"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5pPr>
            <a:lvl6pPr marL="0" marR="0" lvl="5"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6pPr>
            <a:lvl7pPr marL="0" marR="0" lvl="6"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7pPr>
            <a:lvl8pPr marL="0" marR="0" lvl="7"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8pPr>
            <a:lvl9pPr marL="0" marR="0" lvl="8"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6"/>
        </a:solidFill>
        <a:effectLst/>
      </p:bgPr>
    </p:bg>
    <p:spTree>
      <p:nvGrpSpPr>
        <p:cNvPr id="1" name="Shape 121"/>
        <p:cNvGrpSpPr/>
        <p:nvPr/>
      </p:nvGrpSpPr>
      <p:grpSpPr>
        <a:xfrm>
          <a:off x="0" y="0"/>
          <a:ext cx="0" cy="0"/>
          <a:chOff x="0" y="0"/>
          <a:chExt cx="0" cy="0"/>
        </a:xfrm>
      </p:grpSpPr>
      <p:sp>
        <p:nvSpPr>
          <p:cNvPr id="122" name="Google Shape;122;p43"/>
          <p:cNvSpPr txBox="1">
            <a:spLocks noGrp="1"/>
          </p:cNvSpPr>
          <p:nvPr>
            <p:ph type="title"/>
          </p:nvPr>
        </p:nvSpPr>
        <p:spPr>
          <a:xfrm>
            <a:off x="653667" y="701800"/>
            <a:ext cx="74847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Clr>
                <a:schemeClr val="dk2"/>
              </a:buClr>
              <a:buSzPts val="7200"/>
              <a:buNone/>
              <a:defRPr sz="5400" b="0">
                <a:solidFill>
                  <a:schemeClr val="dk2"/>
                </a:solidFill>
              </a:defRPr>
            </a:lvl1pPr>
            <a:lvl2pPr lvl="1" algn="l">
              <a:lnSpc>
                <a:spcPct val="100000"/>
              </a:lnSpc>
              <a:spcBef>
                <a:spcPts val="0"/>
              </a:spcBef>
              <a:spcAft>
                <a:spcPts val="0"/>
              </a:spcAft>
              <a:buClr>
                <a:schemeClr val="dk2"/>
              </a:buClr>
              <a:buSzPts val="7200"/>
              <a:buNone/>
              <a:defRPr sz="5400" b="0">
                <a:solidFill>
                  <a:schemeClr val="dk2"/>
                </a:solidFill>
              </a:defRPr>
            </a:lvl2pPr>
            <a:lvl3pPr lvl="2" algn="l">
              <a:lnSpc>
                <a:spcPct val="100000"/>
              </a:lnSpc>
              <a:spcBef>
                <a:spcPts val="0"/>
              </a:spcBef>
              <a:spcAft>
                <a:spcPts val="0"/>
              </a:spcAft>
              <a:buClr>
                <a:schemeClr val="dk2"/>
              </a:buClr>
              <a:buSzPts val="7200"/>
              <a:buNone/>
              <a:defRPr sz="5400" b="0">
                <a:solidFill>
                  <a:schemeClr val="dk2"/>
                </a:solidFill>
              </a:defRPr>
            </a:lvl3pPr>
            <a:lvl4pPr lvl="3" algn="l">
              <a:lnSpc>
                <a:spcPct val="100000"/>
              </a:lnSpc>
              <a:spcBef>
                <a:spcPts val="0"/>
              </a:spcBef>
              <a:spcAft>
                <a:spcPts val="0"/>
              </a:spcAft>
              <a:buClr>
                <a:schemeClr val="dk2"/>
              </a:buClr>
              <a:buSzPts val="7200"/>
              <a:buNone/>
              <a:defRPr sz="5400" b="0">
                <a:solidFill>
                  <a:schemeClr val="dk2"/>
                </a:solidFill>
              </a:defRPr>
            </a:lvl4pPr>
            <a:lvl5pPr lvl="4" algn="l">
              <a:lnSpc>
                <a:spcPct val="100000"/>
              </a:lnSpc>
              <a:spcBef>
                <a:spcPts val="0"/>
              </a:spcBef>
              <a:spcAft>
                <a:spcPts val="0"/>
              </a:spcAft>
              <a:buClr>
                <a:schemeClr val="dk2"/>
              </a:buClr>
              <a:buSzPts val="7200"/>
              <a:buNone/>
              <a:defRPr sz="5400" b="0">
                <a:solidFill>
                  <a:schemeClr val="dk2"/>
                </a:solidFill>
              </a:defRPr>
            </a:lvl5pPr>
            <a:lvl6pPr lvl="5" algn="l">
              <a:lnSpc>
                <a:spcPct val="100000"/>
              </a:lnSpc>
              <a:spcBef>
                <a:spcPts val="0"/>
              </a:spcBef>
              <a:spcAft>
                <a:spcPts val="0"/>
              </a:spcAft>
              <a:buClr>
                <a:schemeClr val="dk2"/>
              </a:buClr>
              <a:buSzPts val="7200"/>
              <a:buNone/>
              <a:defRPr sz="5400" b="0">
                <a:solidFill>
                  <a:schemeClr val="dk2"/>
                </a:solidFill>
              </a:defRPr>
            </a:lvl6pPr>
            <a:lvl7pPr lvl="6" algn="l">
              <a:lnSpc>
                <a:spcPct val="100000"/>
              </a:lnSpc>
              <a:spcBef>
                <a:spcPts val="0"/>
              </a:spcBef>
              <a:spcAft>
                <a:spcPts val="0"/>
              </a:spcAft>
              <a:buClr>
                <a:schemeClr val="dk2"/>
              </a:buClr>
              <a:buSzPts val="7200"/>
              <a:buNone/>
              <a:defRPr sz="5400" b="0">
                <a:solidFill>
                  <a:schemeClr val="dk2"/>
                </a:solidFill>
              </a:defRPr>
            </a:lvl7pPr>
            <a:lvl8pPr lvl="7" algn="l">
              <a:lnSpc>
                <a:spcPct val="100000"/>
              </a:lnSpc>
              <a:spcBef>
                <a:spcPts val="0"/>
              </a:spcBef>
              <a:spcAft>
                <a:spcPts val="0"/>
              </a:spcAft>
              <a:buClr>
                <a:schemeClr val="dk2"/>
              </a:buClr>
              <a:buSzPts val="7200"/>
              <a:buNone/>
              <a:defRPr sz="5400" b="0">
                <a:solidFill>
                  <a:schemeClr val="dk2"/>
                </a:solidFill>
              </a:defRPr>
            </a:lvl8pPr>
            <a:lvl9pPr lvl="8" algn="l">
              <a:lnSpc>
                <a:spcPct val="100000"/>
              </a:lnSpc>
              <a:spcBef>
                <a:spcPts val="0"/>
              </a:spcBef>
              <a:spcAft>
                <a:spcPts val="0"/>
              </a:spcAft>
              <a:buClr>
                <a:schemeClr val="dk2"/>
              </a:buClr>
              <a:buSzPts val="7200"/>
              <a:buNone/>
              <a:defRPr sz="5400" b="0">
                <a:solidFill>
                  <a:schemeClr val="dk2"/>
                </a:solidFill>
              </a:defRPr>
            </a:lvl9pPr>
          </a:lstStyle>
          <a:p>
            <a:endParaRPr/>
          </a:p>
        </p:txBody>
      </p:sp>
      <p:sp>
        <p:nvSpPr>
          <p:cNvPr id="123" name="Google Shape;123;p43"/>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1pPr>
            <a:lvl2pPr marL="0" marR="0" lvl="1"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2pPr>
            <a:lvl3pPr marL="0" marR="0" lvl="2"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3pPr>
            <a:lvl4pPr marL="0" marR="0" lvl="3"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4pPr>
            <a:lvl5pPr marL="0" marR="0" lvl="4"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5pPr>
            <a:lvl6pPr marL="0" marR="0" lvl="5"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6pPr>
            <a:lvl7pPr marL="0" marR="0" lvl="6"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7pPr>
            <a:lvl8pPr marL="0" marR="0" lvl="7"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8pPr>
            <a:lvl9pPr marL="0" marR="0" lvl="8"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4"/>
        <p:cNvGrpSpPr/>
        <p:nvPr/>
      </p:nvGrpSpPr>
      <p:grpSpPr>
        <a:xfrm>
          <a:off x="0" y="0"/>
          <a:ext cx="0" cy="0"/>
          <a:chOff x="0" y="0"/>
          <a:chExt cx="0" cy="0"/>
        </a:xfrm>
      </p:grpSpPr>
      <p:sp>
        <p:nvSpPr>
          <p:cNvPr id="125" name="Google Shape;125;p44"/>
          <p:cNvSpPr/>
          <p:nvPr/>
        </p:nvSpPr>
        <p:spPr>
          <a:xfrm>
            <a:off x="6096000" y="0"/>
            <a:ext cx="6096000" cy="68580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A1E8D9"/>
              </a:buClr>
              <a:buSzPts val="1800"/>
              <a:buFont typeface="Arial"/>
              <a:buNone/>
            </a:pPr>
            <a:endParaRPr sz="1350" b="0" i="0" u="none" strike="noStrike" cap="none">
              <a:solidFill>
                <a:srgbClr val="A1E8D9"/>
              </a:solidFill>
              <a:latin typeface="Arial"/>
              <a:ea typeface="Arial"/>
              <a:cs typeface="Arial"/>
              <a:sym typeface="Arial"/>
            </a:endParaRPr>
          </a:p>
        </p:txBody>
      </p:sp>
      <p:cxnSp>
        <p:nvCxnSpPr>
          <p:cNvPr id="126" name="Google Shape;126;p44"/>
          <p:cNvCxnSpPr/>
          <p:nvPr/>
        </p:nvCxnSpPr>
        <p:spPr>
          <a:xfrm>
            <a:off x="6706234" y="5994000"/>
            <a:ext cx="624300" cy="0"/>
          </a:xfrm>
          <a:prstGeom prst="straightConnector1">
            <a:avLst/>
          </a:prstGeom>
          <a:noFill/>
          <a:ln w="19050" cap="flat" cmpd="sng">
            <a:solidFill>
              <a:schemeClr val="lt1"/>
            </a:solidFill>
            <a:prstDash val="solid"/>
            <a:round/>
            <a:headEnd type="none" w="sm" len="sm"/>
            <a:tailEnd type="none" w="sm" len="sm"/>
          </a:ln>
        </p:spPr>
      </p:cxnSp>
      <p:sp>
        <p:nvSpPr>
          <p:cNvPr id="127" name="Google Shape;127;p44"/>
          <p:cNvSpPr txBox="1">
            <a:spLocks noGrp="1"/>
          </p:cNvSpPr>
          <p:nvPr>
            <p:ph type="title"/>
          </p:nvPr>
        </p:nvSpPr>
        <p:spPr>
          <a:xfrm>
            <a:off x="354001" y="1386233"/>
            <a:ext cx="5393700" cy="2234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4200"/>
            </a:lvl1pPr>
            <a:lvl2pPr lvl="1" algn="ctr">
              <a:lnSpc>
                <a:spcPct val="100000"/>
              </a:lnSpc>
              <a:spcBef>
                <a:spcPts val="0"/>
              </a:spcBef>
              <a:spcAft>
                <a:spcPts val="0"/>
              </a:spcAft>
              <a:buSzPts val="5600"/>
              <a:buNone/>
              <a:defRPr sz="4200"/>
            </a:lvl2pPr>
            <a:lvl3pPr lvl="2" algn="ctr">
              <a:lnSpc>
                <a:spcPct val="100000"/>
              </a:lnSpc>
              <a:spcBef>
                <a:spcPts val="0"/>
              </a:spcBef>
              <a:spcAft>
                <a:spcPts val="0"/>
              </a:spcAft>
              <a:buSzPts val="5600"/>
              <a:buNone/>
              <a:defRPr sz="4200"/>
            </a:lvl3pPr>
            <a:lvl4pPr lvl="3" algn="ctr">
              <a:lnSpc>
                <a:spcPct val="100000"/>
              </a:lnSpc>
              <a:spcBef>
                <a:spcPts val="0"/>
              </a:spcBef>
              <a:spcAft>
                <a:spcPts val="0"/>
              </a:spcAft>
              <a:buSzPts val="5600"/>
              <a:buNone/>
              <a:defRPr sz="4200"/>
            </a:lvl4pPr>
            <a:lvl5pPr lvl="4" algn="ctr">
              <a:lnSpc>
                <a:spcPct val="100000"/>
              </a:lnSpc>
              <a:spcBef>
                <a:spcPts val="0"/>
              </a:spcBef>
              <a:spcAft>
                <a:spcPts val="0"/>
              </a:spcAft>
              <a:buSzPts val="5600"/>
              <a:buNone/>
              <a:defRPr sz="4200"/>
            </a:lvl5pPr>
            <a:lvl6pPr lvl="5" algn="ctr">
              <a:lnSpc>
                <a:spcPct val="100000"/>
              </a:lnSpc>
              <a:spcBef>
                <a:spcPts val="0"/>
              </a:spcBef>
              <a:spcAft>
                <a:spcPts val="0"/>
              </a:spcAft>
              <a:buSzPts val="5600"/>
              <a:buNone/>
              <a:defRPr sz="4200"/>
            </a:lvl6pPr>
            <a:lvl7pPr lvl="6" algn="ctr">
              <a:lnSpc>
                <a:spcPct val="100000"/>
              </a:lnSpc>
              <a:spcBef>
                <a:spcPts val="0"/>
              </a:spcBef>
              <a:spcAft>
                <a:spcPts val="0"/>
              </a:spcAft>
              <a:buSzPts val="5600"/>
              <a:buNone/>
              <a:defRPr sz="4200"/>
            </a:lvl7pPr>
            <a:lvl8pPr lvl="7" algn="ctr">
              <a:lnSpc>
                <a:spcPct val="100000"/>
              </a:lnSpc>
              <a:spcBef>
                <a:spcPts val="0"/>
              </a:spcBef>
              <a:spcAft>
                <a:spcPts val="0"/>
              </a:spcAft>
              <a:buSzPts val="5600"/>
              <a:buNone/>
              <a:defRPr sz="4200"/>
            </a:lvl8pPr>
            <a:lvl9pPr lvl="8" algn="ctr">
              <a:lnSpc>
                <a:spcPct val="100000"/>
              </a:lnSpc>
              <a:spcBef>
                <a:spcPts val="0"/>
              </a:spcBef>
              <a:spcAft>
                <a:spcPts val="0"/>
              </a:spcAft>
              <a:buSzPts val="5600"/>
              <a:buNone/>
              <a:defRPr sz="4200"/>
            </a:lvl9pPr>
          </a:lstStyle>
          <a:p>
            <a:endParaRPr/>
          </a:p>
        </p:txBody>
      </p:sp>
      <p:sp>
        <p:nvSpPr>
          <p:cNvPr id="128" name="Google Shape;128;p44"/>
          <p:cNvSpPr txBox="1">
            <a:spLocks noGrp="1"/>
          </p:cNvSpPr>
          <p:nvPr>
            <p:ph type="subTitle" idx="1"/>
          </p:nvPr>
        </p:nvSpPr>
        <p:spPr>
          <a:xfrm>
            <a:off x="354001" y="36358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9" name="Google Shape;129;p44"/>
          <p:cNvSpPr txBox="1">
            <a:spLocks noGrp="1"/>
          </p:cNvSpPr>
          <p:nvPr>
            <p:ph type="body" idx="2"/>
          </p:nvPr>
        </p:nvSpPr>
        <p:spPr>
          <a:xfrm>
            <a:off x="6586001" y="965600"/>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Clr>
                <a:schemeClr val="lt1"/>
              </a:buClr>
              <a:buSzPts val="2400"/>
              <a:buChar char="●"/>
              <a:defRPr>
                <a:solidFill>
                  <a:schemeClr val="lt1"/>
                </a:solidFill>
              </a:defRPr>
            </a:lvl1pPr>
            <a:lvl2pPr marL="914400" lvl="1" indent="-349250" algn="l">
              <a:lnSpc>
                <a:spcPct val="115000"/>
              </a:lnSpc>
              <a:spcBef>
                <a:spcPts val="0"/>
              </a:spcBef>
              <a:spcAft>
                <a:spcPts val="0"/>
              </a:spcAft>
              <a:buClr>
                <a:schemeClr val="lt1"/>
              </a:buClr>
              <a:buSzPts val="1900"/>
              <a:buChar char="○"/>
              <a:defRPr>
                <a:solidFill>
                  <a:schemeClr val="lt1"/>
                </a:solidFill>
              </a:defRPr>
            </a:lvl2pPr>
            <a:lvl3pPr marL="1371600" lvl="2" indent="-349250" algn="l">
              <a:lnSpc>
                <a:spcPct val="115000"/>
              </a:lnSpc>
              <a:spcBef>
                <a:spcPts val="0"/>
              </a:spcBef>
              <a:spcAft>
                <a:spcPts val="0"/>
              </a:spcAft>
              <a:buClr>
                <a:schemeClr val="lt1"/>
              </a:buClr>
              <a:buSzPts val="1900"/>
              <a:buChar char="■"/>
              <a:defRPr>
                <a:solidFill>
                  <a:schemeClr val="lt1"/>
                </a:solidFill>
              </a:defRPr>
            </a:lvl3pPr>
            <a:lvl4pPr marL="1828800" lvl="3" indent="-349250" algn="l">
              <a:lnSpc>
                <a:spcPct val="115000"/>
              </a:lnSpc>
              <a:spcBef>
                <a:spcPts val="0"/>
              </a:spcBef>
              <a:spcAft>
                <a:spcPts val="0"/>
              </a:spcAft>
              <a:buClr>
                <a:schemeClr val="lt1"/>
              </a:buClr>
              <a:buSzPts val="1900"/>
              <a:buChar char="●"/>
              <a:defRPr>
                <a:solidFill>
                  <a:schemeClr val="lt1"/>
                </a:solidFill>
              </a:defRPr>
            </a:lvl4pPr>
            <a:lvl5pPr marL="2286000" lvl="4" indent="-349250" algn="l">
              <a:lnSpc>
                <a:spcPct val="115000"/>
              </a:lnSpc>
              <a:spcBef>
                <a:spcPts val="0"/>
              </a:spcBef>
              <a:spcAft>
                <a:spcPts val="0"/>
              </a:spcAft>
              <a:buClr>
                <a:schemeClr val="lt1"/>
              </a:buClr>
              <a:buSzPts val="1900"/>
              <a:buChar char="○"/>
              <a:defRPr>
                <a:solidFill>
                  <a:schemeClr val="lt1"/>
                </a:solidFill>
              </a:defRPr>
            </a:lvl5pPr>
            <a:lvl6pPr marL="2743200" lvl="5" indent="-349250" algn="l">
              <a:lnSpc>
                <a:spcPct val="115000"/>
              </a:lnSpc>
              <a:spcBef>
                <a:spcPts val="0"/>
              </a:spcBef>
              <a:spcAft>
                <a:spcPts val="0"/>
              </a:spcAft>
              <a:buClr>
                <a:schemeClr val="lt1"/>
              </a:buClr>
              <a:buSzPts val="1900"/>
              <a:buChar char="■"/>
              <a:defRPr>
                <a:solidFill>
                  <a:schemeClr val="lt1"/>
                </a:solidFill>
              </a:defRPr>
            </a:lvl6pPr>
            <a:lvl7pPr marL="3200400" lvl="6" indent="-349250" algn="l">
              <a:lnSpc>
                <a:spcPct val="115000"/>
              </a:lnSpc>
              <a:spcBef>
                <a:spcPts val="0"/>
              </a:spcBef>
              <a:spcAft>
                <a:spcPts val="0"/>
              </a:spcAft>
              <a:buClr>
                <a:schemeClr val="lt1"/>
              </a:buClr>
              <a:buSzPts val="1900"/>
              <a:buChar char="●"/>
              <a:defRPr>
                <a:solidFill>
                  <a:schemeClr val="lt1"/>
                </a:solidFill>
              </a:defRPr>
            </a:lvl7pPr>
            <a:lvl8pPr marL="3657600" lvl="7" indent="-349250" algn="l">
              <a:lnSpc>
                <a:spcPct val="115000"/>
              </a:lnSpc>
              <a:spcBef>
                <a:spcPts val="0"/>
              </a:spcBef>
              <a:spcAft>
                <a:spcPts val="0"/>
              </a:spcAft>
              <a:buClr>
                <a:schemeClr val="lt1"/>
              </a:buClr>
              <a:buSzPts val="1900"/>
              <a:buChar char="○"/>
              <a:defRPr>
                <a:solidFill>
                  <a:schemeClr val="lt1"/>
                </a:solidFill>
              </a:defRPr>
            </a:lvl8pPr>
            <a:lvl9pPr marL="4114800" lvl="8" indent="-349250" algn="l">
              <a:lnSpc>
                <a:spcPct val="115000"/>
              </a:lnSpc>
              <a:spcBef>
                <a:spcPts val="0"/>
              </a:spcBef>
              <a:spcAft>
                <a:spcPts val="0"/>
              </a:spcAft>
              <a:buClr>
                <a:schemeClr val="lt1"/>
              </a:buClr>
              <a:buSzPts val="1900"/>
              <a:buChar char="■"/>
              <a:defRPr>
                <a:solidFill>
                  <a:schemeClr val="lt1"/>
                </a:solidFill>
              </a:defRPr>
            </a:lvl9pPr>
          </a:lstStyle>
          <a:p>
            <a:endParaRPr/>
          </a:p>
        </p:txBody>
      </p:sp>
      <p:sp>
        <p:nvSpPr>
          <p:cNvPr id="130" name="Google Shape;130;p44"/>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FFFFFF"/>
              </a:buClr>
              <a:buSzPts val="1300"/>
              <a:buFont typeface="Open Sans"/>
              <a:buNone/>
              <a:defRPr sz="975" b="0" i="0" u="none" strike="noStrike" cap="none">
                <a:solidFill>
                  <a:srgbClr val="FFFFFF"/>
                </a:solidFill>
                <a:latin typeface="Open Sans"/>
                <a:ea typeface="Open Sans"/>
                <a:cs typeface="Open Sans"/>
                <a:sym typeface="Open Sans"/>
              </a:defRPr>
            </a:lvl1pPr>
            <a:lvl2pPr marL="0" marR="0" lvl="1" indent="0" algn="r">
              <a:lnSpc>
                <a:spcPct val="100000"/>
              </a:lnSpc>
              <a:spcBef>
                <a:spcPts val="0"/>
              </a:spcBef>
              <a:spcAft>
                <a:spcPts val="0"/>
              </a:spcAft>
              <a:buClr>
                <a:srgbClr val="FFFFFF"/>
              </a:buClr>
              <a:buSzPts val="1300"/>
              <a:buFont typeface="Open Sans"/>
              <a:buNone/>
              <a:defRPr sz="975" b="0" i="0" u="none" strike="noStrike" cap="none">
                <a:solidFill>
                  <a:srgbClr val="FFFFFF"/>
                </a:solidFill>
                <a:latin typeface="Open Sans"/>
                <a:ea typeface="Open Sans"/>
                <a:cs typeface="Open Sans"/>
                <a:sym typeface="Open Sans"/>
              </a:defRPr>
            </a:lvl2pPr>
            <a:lvl3pPr marL="0" marR="0" lvl="2" indent="0" algn="r">
              <a:lnSpc>
                <a:spcPct val="100000"/>
              </a:lnSpc>
              <a:spcBef>
                <a:spcPts val="0"/>
              </a:spcBef>
              <a:spcAft>
                <a:spcPts val="0"/>
              </a:spcAft>
              <a:buClr>
                <a:srgbClr val="FFFFFF"/>
              </a:buClr>
              <a:buSzPts val="1300"/>
              <a:buFont typeface="Open Sans"/>
              <a:buNone/>
              <a:defRPr sz="975" b="0" i="0" u="none" strike="noStrike" cap="none">
                <a:solidFill>
                  <a:srgbClr val="FFFFFF"/>
                </a:solidFill>
                <a:latin typeface="Open Sans"/>
                <a:ea typeface="Open Sans"/>
                <a:cs typeface="Open Sans"/>
                <a:sym typeface="Open Sans"/>
              </a:defRPr>
            </a:lvl3pPr>
            <a:lvl4pPr marL="0" marR="0" lvl="3" indent="0" algn="r">
              <a:lnSpc>
                <a:spcPct val="100000"/>
              </a:lnSpc>
              <a:spcBef>
                <a:spcPts val="0"/>
              </a:spcBef>
              <a:spcAft>
                <a:spcPts val="0"/>
              </a:spcAft>
              <a:buClr>
                <a:srgbClr val="FFFFFF"/>
              </a:buClr>
              <a:buSzPts val="1300"/>
              <a:buFont typeface="Open Sans"/>
              <a:buNone/>
              <a:defRPr sz="975" b="0" i="0" u="none" strike="noStrike" cap="none">
                <a:solidFill>
                  <a:srgbClr val="FFFFFF"/>
                </a:solidFill>
                <a:latin typeface="Open Sans"/>
                <a:ea typeface="Open Sans"/>
                <a:cs typeface="Open Sans"/>
                <a:sym typeface="Open Sans"/>
              </a:defRPr>
            </a:lvl4pPr>
            <a:lvl5pPr marL="0" marR="0" lvl="4" indent="0" algn="r">
              <a:lnSpc>
                <a:spcPct val="100000"/>
              </a:lnSpc>
              <a:spcBef>
                <a:spcPts val="0"/>
              </a:spcBef>
              <a:spcAft>
                <a:spcPts val="0"/>
              </a:spcAft>
              <a:buClr>
                <a:srgbClr val="FFFFFF"/>
              </a:buClr>
              <a:buSzPts val="1300"/>
              <a:buFont typeface="Open Sans"/>
              <a:buNone/>
              <a:defRPr sz="975" b="0" i="0" u="none" strike="noStrike" cap="none">
                <a:solidFill>
                  <a:srgbClr val="FFFFFF"/>
                </a:solidFill>
                <a:latin typeface="Open Sans"/>
                <a:ea typeface="Open Sans"/>
                <a:cs typeface="Open Sans"/>
                <a:sym typeface="Open Sans"/>
              </a:defRPr>
            </a:lvl5pPr>
            <a:lvl6pPr marL="0" marR="0" lvl="5" indent="0" algn="r">
              <a:lnSpc>
                <a:spcPct val="100000"/>
              </a:lnSpc>
              <a:spcBef>
                <a:spcPts val="0"/>
              </a:spcBef>
              <a:spcAft>
                <a:spcPts val="0"/>
              </a:spcAft>
              <a:buClr>
                <a:srgbClr val="FFFFFF"/>
              </a:buClr>
              <a:buSzPts val="1300"/>
              <a:buFont typeface="Open Sans"/>
              <a:buNone/>
              <a:defRPr sz="975" b="0" i="0" u="none" strike="noStrike" cap="none">
                <a:solidFill>
                  <a:srgbClr val="FFFFFF"/>
                </a:solidFill>
                <a:latin typeface="Open Sans"/>
                <a:ea typeface="Open Sans"/>
                <a:cs typeface="Open Sans"/>
                <a:sym typeface="Open Sans"/>
              </a:defRPr>
            </a:lvl6pPr>
            <a:lvl7pPr marL="0" marR="0" lvl="6" indent="0" algn="r">
              <a:lnSpc>
                <a:spcPct val="100000"/>
              </a:lnSpc>
              <a:spcBef>
                <a:spcPts val="0"/>
              </a:spcBef>
              <a:spcAft>
                <a:spcPts val="0"/>
              </a:spcAft>
              <a:buClr>
                <a:srgbClr val="FFFFFF"/>
              </a:buClr>
              <a:buSzPts val="1300"/>
              <a:buFont typeface="Open Sans"/>
              <a:buNone/>
              <a:defRPr sz="975" b="0" i="0" u="none" strike="noStrike" cap="none">
                <a:solidFill>
                  <a:srgbClr val="FFFFFF"/>
                </a:solidFill>
                <a:latin typeface="Open Sans"/>
                <a:ea typeface="Open Sans"/>
                <a:cs typeface="Open Sans"/>
                <a:sym typeface="Open Sans"/>
              </a:defRPr>
            </a:lvl7pPr>
            <a:lvl8pPr marL="0" marR="0" lvl="7" indent="0" algn="r">
              <a:lnSpc>
                <a:spcPct val="100000"/>
              </a:lnSpc>
              <a:spcBef>
                <a:spcPts val="0"/>
              </a:spcBef>
              <a:spcAft>
                <a:spcPts val="0"/>
              </a:spcAft>
              <a:buClr>
                <a:srgbClr val="FFFFFF"/>
              </a:buClr>
              <a:buSzPts val="1300"/>
              <a:buFont typeface="Open Sans"/>
              <a:buNone/>
              <a:defRPr sz="975" b="0" i="0" u="none" strike="noStrike" cap="none">
                <a:solidFill>
                  <a:srgbClr val="FFFFFF"/>
                </a:solidFill>
                <a:latin typeface="Open Sans"/>
                <a:ea typeface="Open Sans"/>
                <a:cs typeface="Open Sans"/>
                <a:sym typeface="Open Sans"/>
              </a:defRPr>
            </a:lvl8pPr>
            <a:lvl9pPr marL="0" marR="0" lvl="8" indent="0" algn="r">
              <a:lnSpc>
                <a:spcPct val="100000"/>
              </a:lnSpc>
              <a:spcBef>
                <a:spcPts val="0"/>
              </a:spcBef>
              <a:spcAft>
                <a:spcPts val="0"/>
              </a:spcAft>
              <a:buClr>
                <a:srgbClr val="FFFFFF"/>
              </a:buClr>
              <a:buSzPts val="1300"/>
              <a:buFont typeface="Open Sans"/>
              <a:buNone/>
              <a:defRPr sz="975" b="0" i="0" u="none" strike="noStrike" cap="none">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1"/>
        <p:cNvGrpSpPr/>
        <p:nvPr/>
      </p:nvGrpSpPr>
      <p:grpSpPr>
        <a:xfrm>
          <a:off x="0" y="0"/>
          <a:ext cx="0" cy="0"/>
          <a:chOff x="0" y="0"/>
          <a:chExt cx="0" cy="0"/>
        </a:xfrm>
      </p:grpSpPr>
      <p:sp>
        <p:nvSpPr>
          <p:cNvPr id="132" name="Google Shape;132;p45"/>
          <p:cNvSpPr txBox="1">
            <a:spLocks noGrp="1"/>
          </p:cNvSpPr>
          <p:nvPr>
            <p:ph type="body" idx="1"/>
          </p:nvPr>
        </p:nvSpPr>
        <p:spPr>
          <a:xfrm>
            <a:off x="415601" y="5640967"/>
            <a:ext cx="7998300" cy="7983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3200"/>
              <a:buFont typeface="PT Sans Narrow"/>
              <a:buNone/>
              <a:defRPr sz="2400">
                <a:latin typeface="PT Sans Narrow"/>
                <a:ea typeface="PT Sans Narrow"/>
                <a:cs typeface="PT Sans Narrow"/>
                <a:sym typeface="PT Sans Narrow"/>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133" name="Google Shape;133;p45"/>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1pPr>
            <a:lvl2pPr marL="0" marR="0" lvl="1"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2pPr>
            <a:lvl3pPr marL="0" marR="0" lvl="2"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3pPr>
            <a:lvl4pPr marL="0" marR="0" lvl="3"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4pPr>
            <a:lvl5pPr marL="0" marR="0" lvl="4"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5pPr>
            <a:lvl6pPr marL="0" marR="0" lvl="5"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6pPr>
            <a:lvl7pPr marL="0" marR="0" lvl="6"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7pPr>
            <a:lvl8pPr marL="0" marR="0" lvl="7"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8pPr>
            <a:lvl9pPr marL="0" marR="0" lvl="8"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34"/>
        <p:cNvGrpSpPr/>
        <p:nvPr/>
      </p:nvGrpSpPr>
      <p:grpSpPr>
        <a:xfrm>
          <a:off x="0" y="0"/>
          <a:ext cx="0" cy="0"/>
          <a:chOff x="0" y="0"/>
          <a:chExt cx="0" cy="0"/>
        </a:xfrm>
      </p:grpSpPr>
      <p:sp>
        <p:nvSpPr>
          <p:cNvPr id="135" name="Google Shape;135;p46"/>
          <p:cNvSpPr/>
          <p:nvPr/>
        </p:nvSpPr>
        <p:spPr>
          <a:xfrm>
            <a:off x="-100" y="6727600"/>
            <a:ext cx="12192000" cy="130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A1E8D9"/>
              </a:buClr>
              <a:buSzPts val="1800"/>
              <a:buFont typeface="Arial"/>
              <a:buNone/>
            </a:pPr>
            <a:endParaRPr sz="1350" b="0" i="0" u="none" strike="noStrike" cap="none">
              <a:solidFill>
                <a:srgbClr val="A1E8D9"/>
              </a:solidFill>
              <a:latin typeface="Arial"/>
              <a:ea typeface="Arial"/>
              <a:cs typeface="Arial"/>
              <a:sym typeface="Arial"/>
            </a:endParaRPr>
          </a:p>
        </p:txBody>
      </p:sp>
      <p:sp>
        <p:nvSpPr>
          <p:cNvPr id="136" name="Google Shape;136;p46"/>
          <p:cNvSpPr txBox="1">
            <a:spLocks noGrp="1"/>
          </p:cNvSpPr>
          <p:nvPr>
            <p:ph type="title"/>
          </p:nvPr>
        </p:nvSpPr>
        <p:spPr>
          <a:xfrm>
            <a:off x="415601" y="1739800"/>
            <a:ext cx="11360700" cy="20511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Clr>
                <a:schemeClr val="accent3"/>
              </a:buClr>
              <a:buSzPts val="17300"/>
              <a:buNone/>
              <a:defRPr sz="12975">
                <a:solidFill>
                  <a:schemeClr val="accent3"/>
                </a:solidFill>
              </a:defRPr>
            </a:lvl1pPr>
            <a:lvl2pPr lvl="1" algn="ctr">
              <a:lnSpc>
                <a:spcPct val="100000"/>
              </a:lnSpc>
              <a:spcBef>
                <a:spcPts val="0"/>
              </a:spcBef>
              <a:spcAft>
                <a:spcPts val="0"/>
              </a:spcAft>
              <a:buClr>
                <a:schemeClr val="accent3"/>
              </a:buClr>
              <a:buSzPts val="17300"/>
              <a:buNone/>
              <a:defRPr sz="12975">
                <a:solidFill>
                  <a:schemeClr val="accent3"/>
                </a:solidFill>
              </a:defRPr>
            </a:lvl2pPr>
            <a:lvl3pPr lvl="2" algn="ctr">
              <a:lnSpc>
                <a:spcPct val="100000"/>
              </a:lnSpc>
              <a:spcBef>
                <a:spcPts val="0"/>
              </a:spcBef>
              <a:spcAft>
                <a:spcPts val="0"/>
              </a:spcAft>
              <a:buClr>
                <a:schemeClr val="accent3"/>
              </a:buClr>
              <a:buSzPts val="17300"/>
              <a:buNone/>
              <a:defRPr sz="12975">
                <a:solidFill>
                  <a:schemeClr val="accent3"/>
                </a:solidFill>
              </a:defRPr>
            </a:lvl3pPr>
            <a:lvl4pPr lvl="3" algn="ctr">
              <a:lnSpc>
                <a:spcPct val="100000"/>
              </a:lnSpc>
              <a:spcBef>
                <a:spcPts val="0"/>
              </a:spcBef>
              <a:spcAft>
                <a:spcPts val="0"/>
              </a:spcAft>
              <a:buClr>
                <a:schemeClr val="accent3"/>
              </a:buClr>
              <a:buSzPts val="17300"/>
              <a:buNone/>
              <a:defRPr sz="12975">
                <a:solidFill>
                  <a:schemeClr val="accent3"/>
                </a:solidFill>
              </a:defRPr>
            </a:lvl4pPr>
            <a:lvl5pPr lvl="4" algn="ctr">
              <a:lnSpc>
                <a:spcPct val="100000"/>
              </a:lnSpc>
              <a:spcBef>
                <a:spcPts val="0"/>
              </a:spcBef>
              <a:spcAft>
                <a:spcPts val="0"/>
              </a:spcAft>
              <a:buClr>
                <a:schemeClr val="accent3"/>
              </a:buClr>
              <a:buSzPts val="17300"/>
              <a:buNone/>
              <a:defRPr sz="12975">
                <a:solidFill>
                  <a:schemeClr val="accent3"/>
                </a:solidFill>
              </a:defRPr>
            </a:lvl5pPr>
            <a:lvl6pPr lvl="5" algn="ctr">
              <a:lnSpc>
                <a:spcPct val="100000"/>
              </a:lnSpc>
              <a:spcBef>
                <a:spcPts val="0"/>
              </a:spcBef>
              <a:spcAft>
                <a:spcPts val="0"/>
              </a:spcAft>
              <a:buClr>
                <a:schemeClr val="accent3"/>
              </a:buClr>
              <a:buSzPts val="17300"/>
              <a:buNone/>
              <a:defRPr sz="12975">
                <a:solidFill>
                  <a:schemeClr val="accent3"/>
                </a:solidFill>
              </a:defRPr>
            </a:lvl6pPr>
            <a:lvl7pPr lvl="6" algn="ctr">
              <a:lnSpc>
                <a:spcPct val="100000"/>
              </a:lnSpc>
              <a:spcBef>
                <a:spcPts val="0"/>
              </a:spcBef>
              <a:spcAft>
                <a:spcPts val="0"/>
              </a:spcAft>
              <a:buClr>
                <a:schemeClr val="accent3"/>
              </a:buClr>
              <a:buSzPts val="17300"/>
              <a:buNone/>
              <a:defRPr sz="12975">
                <a:solidFill>
                  <a:schemeClr val="accent3"/>
                </a:solidFill>
              </a:defRPr>
            </a:lvl7pPr>
            <a:lvl8pPr lvl="7" algn="ctr">
              <a:lnSpc>
                <a:spcPct val="100000"/>
              </a:lnSpc>
              <a:spcBef>
                <a:spcPts val="0"/>
              </a:spcBef>
              <a:spcAft>
                <a:spcPts val="0"/>
              </a:spcAft>
              <a:buClr>
                <a:schemeClr val="accent3"/>
              </a:buClr>
              <a:buSzPts val="17300"/>
              <a:buNone/>
              <a:defRPr sz="12975">
                <a:solidFill>
                  <a:schemeClr val="accent3"/>
                </a:solidFill>
              </a:defRPr>
            </a:lvl8pPr>
            <a:lvl9pPr lvl="8" algn="ctr">
              <a:lnSpc>
                <a:spcPct val="100000"/>
              </a:lnSpc>
              <a:spcBef>
                <a:spcPts val="0"/>
              </a:spcBef>
              <a:spcAft>
                <a:spcPts val="0"/>
              </a:spcAft>
              <a:buClr>
                <a:schemeClr val="accent3"/>
              </a:buClr>
              <a:buSzPts val="17300"/>
              <a:buNone/>
              <a:defRPr sz="12975">
                <a:solidFill>
                  <a:schemeClr val="accent3"/>
                </a:solidFill>
              </a:defRPr>
            </a:lvl9pPr>
          </a:lstStyle>
          <a:p>
            <a:endParaRPr/>
          </a:p>
        </p:txBody>
      </p:sp>
      <p:sp>
        <p:nvSpPr>
          <p:cNvPr id="137" name="Google Shape;137;p46"/>
          <p:cNvSpPr txBox="1">
            <a:spLocks noGrp="1"/>
          </p:cNvSpPr>
          <p:nvPr>
            <p:ph type="body" idx="1"/>
          </p:nvPr>
        </p:nvSpPr>
        <p:spPr>
          <a:xfrm>
            <a:off x="415601" y="3994200"/>
            <a:ext cx="11360700" cy="14289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138" name="Google Shape;138;p46"/>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1pPr>
            <a:lvl2pPr marL="0" marR="0" lvl="1"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2pPr>
            <a:lvl3pPr marL="0" marR="0" lvl="2"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3pPr>
            <a:lvl4pPr marL="0" marR="0" lvl="3"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4pPr>
            <a:lvl5pPr marL="0" marR="0" lvl="4"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5pPr>
            <a:lvl6pPr marL="0" marR="0" lvl="5"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6pPr>
            <a:lvl7pPr marL="0" marR="0" lvl="6"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7pPr>
            <a:lvl8pPr marL="0" marR="0" lvl="7"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8pPr>
            <a:lvl9pPr marL="0" marR="0" lvl="8"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9"/>
        <p:cNvGrpSpPr/>
        <p:nvPr/>
      </p:nvGrpSpPr>
      <p:grpSpPr>
        <a:xfrm>
          <a:off x="0" y="0"/>
          <a:ext cx="0" cy="0"/>
          <a:chOff x="0" y="0"/>
          <a:chExt cx="0" cy="0"/>
        </a:xfrm>
      </p:grpSpPr>
      <p:sp>
        <p:nvSpPr>
          <p:cNvPr id="140" name="Google Shape;140;p47"/>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1pPr>
            <a:lvl2pPr marL="0" marR="0" lvl="1"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2pPr>
            <a:lvl3pPr marL="0" marR="0" lvl="2"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3pPr>
            <a:lvl4pPr marL="0" marR="0" lvl="3"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4pPr>
            <a:lvl5pPr marL="0" marR="0" lvl="4"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5pPr>
            <a:lvl6pPr marL="0" marR="0" lvl="5"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6pPr>
            <a:lvl7pPr marL="0" marR="0" lvl="6"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7pPr>
            <a:lvl8pPr marL="0" marR="0" lvl="7"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8pPr>
            <a:lvl9pPr marL="0" marR="0" lvl="8" indent="0" algn="r">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1"/>
        <p:cNvGrpSpPr/>
        <p:nvPr/>
      </p:nvGrpSpPr>
      <p:grpSpPr>
        <a:xfrm>
          <a:off x="0" y="0"/>
          <a:ext cx="0" cy="0"/>
          <a:chOff x="0" y="0"/>
          <a:chExt cx="0" cy="0"/>
        </a:xfrm>
      </p:grpSpPr>
      <p:sp>
        <p:nvSpPr>
          <p:cNvPr id="142" name="Google Shape;142;p4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48"/>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4" name="Google Shape;144;p4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5" name="Google Shape;145;p4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46" name="Google Shape;146;p4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47" name="Google Shape;147;p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a:spLocks noGrp="1"/>
          </p:cNvSpPr>
          <p:nvPr>
            <p:ph type="pic" idx="2"/>
          </p:nvPr>
        </p:nvSpPr>
        <p:spPr>
          <a:xfrm>
            <a:off x="5183188" y="987425"/>
            <a:ext cx="6172200" cy="4873625"/>
          </a:xfrm>
          <a:prstGeom prst="rect">
            <a:avLst/>
          </a:prstGeom>
          <a:noFill/>
          <a:ln>
            <a:noFill/>
          </a:ln>
        </p:spPr>
      </p:sp>
      <p:sp>
        <p:nvSpPr>
          <p:cNvPr id="68" name="Google Shape;6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SG"/>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SG"/>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415601" y="593367"/>
            <a:ext cx="11360700" cy="9432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4800"/>
              <a:buFont typeface="PT Sans Narrow"/>
              <a:buNone/>
              <a:defRPr sz="4800" b="1" i="0" u="none" strike="noStrike" cap="none">
                <a:solidFill>
                  <a:schemeClr val="accent1"/>
                </a:solidFill>
                <a:latin typeface="PT Sans Narrow"/>
                <a:ea typeface="PT Sans Narrow"/>
                <a:cs typeface="PT Sans Narrow"/>
                <a:sym typeface="PT Sans Narrow"/>
              </a:defRPr>
            </a:lvl9pPr>
          </a:lstStyle>
          <a:p>
            <a:endParaRPr/>
          </a:p>
        </p:txBody>
      </p:sp>
      <p:sp>
        <p:nvSpPr>
          <p:cNvPr id="86" name="Google Shape;86;p15"/>
          <p:cNvSpPr txBox="1">
            <a:spLocks noGrp="1"/>
          </p:cNvSpPr>
          <p:nvPr>
            <p:ph type="body" idx="1"/>
          </p:nvPr>
        </p:nvSpPr>
        <p:spPr>
          <a:xfrm>
            <a:off x="415601" y="1688433"/>
            <a:ext cx="11360700" cy="44037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Open Sans"/>
              <a:buChar char="●"/>
              <a:defRPr sz="2400" b="0" i="0" u="none" strike="noStrike" cap="none">
                <a:solidFill>
                  <a:schemeClr val="dk2"/>
                </a:solidFill>
                <a:latin typeface="Open Sans"/>
                <a:ea typeface="Open Sans"/>
                <a:cs typeface="Open Sans"/>
                <a:sym typeface="Open Sans"/>
              </a:defRPr>
            </a:lvl1pPr>
            <a:lvl2pPr marL="914400" marR="0" lvl="1"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2pPr>
            <a:lvl3pPr marL="1371600" marR="0" lvl="2"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3pPr>
            <a:lvl4pPr marL="1828800" marR="0" lvl="3"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4pPr>
            <a:lvl5pPr marL="2286000" marR="0" lvl="4"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5pPr>
            <a:lvl6pPr marL="2743200" marR="0" lvl="5"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6pPr>
            <a:lvl7pPr marL="3200400" marR="0" lvl="6"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7pPr>
            <a:lvl8pPr marL="3657600" marR="0" lvl="7"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8pPr>
            <a:lvl9pPr marL="4114800" marR="0" lvl="8" indent="-349250" algn="l" rtl="0">
              <a:lnSpc>
                <a:spcPct val="115000"/>
              </a:lnSpc>
              <a:spcBef>
                <a:spcPts val="0"/>
              </a:spcBef>
              <a:spcAft>
                <a:spcPts val="0"/>
              </a:spcAft>
              <a:buClr>
                <a:schemeClr val="dk2"/>
              </a:buClr>
              <a:buSzPts val="1900"/>
              <a:buFont typeface="Open Sans"/>
              <a:buChar char="■"/>
              <a:defRPr sz="1900" b="0" i="0" u="none" strike="noStrike" cap="none">
                <a:solidFill>
                  <a:schemeClr val="dk2"/>
                </a:solidFill>
                <a:latin typeface="Open Sans"/>
                <a:ea typeface="Open Sans"/>
                <a:cs typeface="Open Sans"/>
                <a:sym typeface="Open Sans"/>
              </a:defRPr>
            </a:lvl9pPr>
          </a:lstStyle>
          <a:p>
            <a:endParaRPr/>
          </a:p>
        </p:txBody>
      </p:sp>
      <p:sp>
        <p:nvSpPr>
          <p:cNvPr id="87" name="Google Shape;87;p15"/>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1pPr>
            <a:lvl2pPr marL="0" marR="0" lvl="1" indent="0" algn="r" rtl="0">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2pPr>
            <a:lvl3pPr marL="0" marR="0" lvl="2" indent="0" algn="r" rtl="0">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3pPr>
            <a:lvl4pPr marL="0" marR="0" lvl="3" indent="0" algn="r" rtl="0">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4pPr>
            <a:lvl5pPr marL="0" marR="0" lvl="4" indent="0" algn="r" rtl="0">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5pPr>
            <a:lvl6pPr marL="0" marR="0" lvl="5" indent="0" algn="r" rtl="0">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6pPr>
            <a:lvl7pPr marL="0" marR="0" lvl="6" indent="0" algn="r" rtl="0">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7pPr>
            <a:lvl8pPr marL="0" marR="0" lvl="7" indent="0" algn="r" rtl="0">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8pPr>
            <a:lvl9pPr marL="0" marR="0" lvl="8" indent="0" algn="r" rtl="0">
              <a:lnSpc>
                <a:spcPct val="100000"/>
              </a:lnSpc>
              <a:spcBef>
                <a:spcPts val="0"/>
              </a:spcBef>
              <a:spcAft>
                <a:spcPts val="0"/>
              </a:spcAft>
              <a:buClr>
                <a:srgbClr val="695D46"/>
              </a:buClr>
              <a:buSzPts val="1300"/>
              <a:buFont typeface="Open Sans"/>
              <a:buNone/>
              <a:defRPr sz="975" b="0" i="0" u="none" strike="noStrike" cap="none">
                <a:solidFill>
                  <a:srgbClr val="695D46"/>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SG"/>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jp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g"/><Relationship Id="rId2" Type="http://schemas.openxmlformats.org/officeDocument/2006/relationships/notesSlide" Target="../notesSlides/notesSlide5.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8.png"/><Relationship Id="rId1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4.png"/><Relationship Id="rId17" Type="http://schemas.openxmlformats.org/officeDocument/2006/relationships/image" Target="../media/image6.png"/><Relationship Id="rId2" Type="http://schemas.openxmlformats.org/officeDocument/2006/relationships/notesSlide" Target="../notesSlides/notesSlide7.xml"/><Relationship Id="rId16" Type="http://schemas.openxmlformats.org/officeDocument/2006/relationships/image" Target="../media/image15.jp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4.png"/><Relationship Id="rId15" Type="http://schemas.openxmlformats.org/officeDocument/2006/relationships/image" Target="../media/image10.png"/><Relationship Id="rId10" Type="http://schemas.openxmlformats.org/officeDocument/2006/relationships/image" Target="../media/image20.png"/><Relationship Id="rId19"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12.png"/><Relationship Id="rId1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
          <p:cNvSpPr txBox="1">
            <a:spLocks noGrp="1"/>
          </p:cNvSpPr>
          <p:nvPr>
            <p:ph type="ctrTitle"/>
          </p:nvPr>
        </p:nvSpPr>
        <p:spPr>
          <a:xfrm>
            <a:off x="1524000" y="2504965"/>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SG" sz="3600" b="1">
                <a:solidFill>
                  <a:srgbClr val="FF9900"/>
                </a:solidFill>
              </a:rPr>
              <a:t>THE SINGAPORE ASSOCIATION FOR THE DEAF</a:t>
            </a:r>
            <a:r>
              <a:rPr lang="en-SG" sz="3600">
                <a:solidFill>
                  <a:srgbClr val="FF9900"/>
                </a:solidFill>
              </a:rPr>
              <a:t/>
            </a:r>
            <a:br>
              <a:rPr lang="en-SG" sz="3600">
                <a:solidFill>
                  <a:srgbClr val="FF9900"/>
                </a:solidFill>
              </a:rPr>
            </a:br>
            <a:r>
              <a:rPr lang="en-SG" sz="3600">
                <a:solidFill>
                  <a:srgbClr val="FF9900"/>
                </a:solidFill>
              </a:rPr>
              <a:t/>
            </a:r>
            <a:br>
              <a:rPr lang="en-SG" sz="3600">
                <a:solidFill>
                  <a:srgbClr val="FF9900"/>
                </a:solidFill>
              </a:rPr>
            </a:br>
            <a:r>
              <a:rPr lang="en-SG" sz="3600">
                <a:solidFill>
                  <a:srgbClr val="FF9900"/>
                </a:solidFill>
              </a:rPr>
              <a:t>Strategic Plan</a:t>
            </a:r>
            <a:br>
              <a:rPr lang="en-SG" sz="3600">
                <a:solidFill>
                  <a:srgbClr val="FF9900"/>
                </a:solidFill>
              </a:rPr>
            </a:br>
            <a:r>
              <a:rPr lang="en-SG" sz="3600">
                <a:solidFill>
                  <a:srgbClr val="FF9900"/>
                </a:solidFill>
              </a:rPr>
              <a:t>2021 ~ 2025</a:t>
            </a:r>
            <a:endParaRPr sz="3600">
              <a:solidFill>
                <a:srgbClr val="FF9900"/>
              </a:solidFill>
            </a:endParaRPr>
          </a:p>
        </p:txBody>
      </p:sp>
      <p:pic>
        <p:nvPicPr>
          <p:cNvPr id="153" name="Google Shape;153;p1"/>
          <p:cNvPicPr preferRelativeResize="0"/>
          <p:nvPr/>
        </p:nvPicPr>
        <p:blipFill rotWithShape="1">
          <a:blip r:embed="rId3">
            <a:alphaModFix/>
          </a:blip>
          <a:srcRect/>
          <a:stretch/>
        </p:blipFill>
        <p:spPr>
          <a:xfrm>
            <a:off x="10130828" y="-1"/>
            <a:ext cx="2061174" cy="1575303"/>
          </a:xfrm>
          <a:prstGeom prst="rect">
            <a:avLst/>
          </a:prstGeom>
          <a:noFill/>
          <a:ln>
            <a:noFill/>
          </a:ln>
        </p:spPr>
      </p:pic>
      <p:sp>
        <p:nvSpPr>
          <p:cNvPr id="154" name="Google Shape;15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SG"/>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2565b093350_1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SG"/>
              <a:t>10</a:t>
            </a:fld>
            <a:endParaRPr/>
          </a:p>
        </p:txBody>
      </p:sp>
      <p:sp>
        <p:nvSpPr>
          <p:cNvPr id="339" name="Google Shape;339;g2565b093350_1_0"/>
          <p:cNvSpPr txBox="1"/>
          <p:nvPr/>
        </p:nvSpPr>
        <p:spPr>
          <a:xfrm>
            <a:off x="477625" y="1262131"/>
            <a:ext cx="11236750" cy="4201089"/>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SG" sz="1200" b="1" i="0" u="sng" strike="noStrike" cap="none">
                <a:solidFill>
                  <a:srgbClr val="222222"/>
                </a:solidFill>
                <a:latin typeface="Arial"/>
                <a:ea typeface="Arial"/>
                <a:cs typeface="Arial"/>
                <a:sym typeface="Arial"/>
              </a:rPr>
              <a:t>DEAF ACCESS SERVICES – SIGN LANGUAGE INTERPRETATION</a:t>
            </a:r>
            <a:endParaRPr sz="1200" b="1"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SG" sz="1200" b="0" i="0" u="none" strike="noStrike" cap="none">
                <a:solidFill>
                  <a:srgbClr val="222222"/>
                </a:solidFill>
                <a:latin typeface="Arial"/>
                <a:ea typeface="Arial"/>
                <a:cs typeface="Arial"/>
                <a:sym typeface="Arial"/>
              </a:rPr>
              <a:t>1. To deliver sign language interpretation service over digital platforms.</a:t>
            </a:r>
            <a:endParaRPr sz="12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SG" sz="1200" b="0" i="0" u="none" strike="noStrike" cap="none">
                <a:solidFill>
                  <a:srgbClr val="222222"/>
                </a:solidFill>
                <a:latin typeface="Arial"/>
                <a:ea typeface="Arial"/>
                <a:cs typeface="Arial"/>
                <a:sym typeface="Arial"/>
              </a:rPr>
              <a:t>2. To upload sign language interpreted videos on digital media platforms.</a:t>
            </a:r>
            <a:br>
              <a:rPr lang="en-SG" sz="1200" b="0" i="0" u="none" strike="noStrike" cap="none">
                <a:solidFill>
                  <a:srgbClr val="222222"/>
                </a:solidFill>
                <a:latin typeface="Arial"/>
                <a:ea typeface="Arial"/>
                <a:cs typeface="Arial"/>
                <a:sym typeface="Arial"/>
              </a:rPr>
            </a:br>
            <a:r>
              <a:rPr lang="en-SG" sz="1200" b="0" i="0" u="none" strike="noStrike" cap="none">
                <a:solidFill>
                  <a:srgbClr val="222222"/>
                </a:solidFill>
                <a:latin typeface="Arial"/>
                <a:ea typeface="Arial"/>
                <a:cs typeface="Arial"/>
                <a:sym typeface="Arial"/>
              </a:rPr>
              <a:t>3. To set up a structured in-house sign language interpreting and mentorship programme and curriculum. </a:t>
            </a:r>
            <a:br>
              <a:rPr lang="en-SG" sz="1200" b="0" i="0" u="none" strike="noStrike" cap="none">
                <a:solidFill>
                  <a:srgbClr val="222222"/>
                </a:solidFill>
                <a:latin typeface="Arial"/>
                <a:ea typeface="Arial"/>
                <a:cs typeface="Arial"/>
                <a:sym typeface="Arial"/>
              </a:rPr>
            </a:br>
            <a:r>
              <a:rPr lang="en-SG" sz="1200" b="0" i="0" u="none" strike="noStrike" cap="none">
                <a:solidFill>
                  <a:srgbClr val="222222"/>
                </a:solidFill>
                <a:latin typeface="Arial"/>
                <a:ea typeface="Arial"/>
                <a:cs typeface="Arial"/>
                <a:sym typeface="Arial"/>
              </a:rPr>
              <a:t>4. To increase advocacy in the areas of live sign language interpretation for national events and broadcasts.</a:t>
            </a:r>
            <a:endParaRPr/>
          </a:p>
          <a:p>
            <a:pPr marL="342900" marR="0" lvl="0" indent="0" algn="l" rtl="0">
              <a:lnSpc>
                <a:spcPct val="100000"/>
              </a:lnSpc>
              <a:spcBef>
                <a:spcPts val="0"/>
              </a:spcBef>
              <a:spcAft>
                <a:spcPts val="0"/>
              </a:spcAft>
              <a:buClr>
                <a:srgbClr val="000000"/>
              </a:buClr>
              <a:buSzPts val="1100"/>
              <a:buFont typeface="Arial"/>
              <a:buNone/>
            </a:pPr>
            <a:endParaRPr sz="12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SG" sz="1200" b="1" i="0" u="sng" strike="noStrike" cap="none">
                <a:solidFill>
                  <a:srgbClr val="222222"/>
                </a:solidFill>
                <a:latin typeface="Arial"/>
                <a:ea typeface="Arial"/>
                <a:cs typeface="Arial"/>
                <a:sym typeface="Arial"/>
              </a:rPr>
              <a:t>DEAF ACCESS SERVICES – NOTETAKING</a:t>
            </a:r>
            <a:endParaRPr sz="1200" b="1" i="0" u="none" strike="noStrike" cap="none">
              <a:solidFill>
                <a:srgbClr val="222222"/>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SG" sz="1200" b="0" i="0" u="none" strike="noStrike" cap="none">
                <a:solidFill>
                  <a:srgbClr val="222222"/>
                </a:solidFill>
                <a:latin typeface="Arial"/>
                <a:ea typeface="Arial"/>
                <a:cs typeface="Arial"/>
                <a:sym typeface="Arial"/>
              </a:rPr>
              <a:t>1.  To develop and improve notetaker training programme and raise competency of Community Notetakers.</a:t>
            </a:r>
            <a:endParaRPr/>
          </a:p>
          <a:p>
            <a:pPr marL="0" marR="0" lvl="0" indent="0" algn="just" rtl="0">
              <a:lnSpc>
                <a:spcPct val="100000"/>
              </a:lnSpc>
              <a:spcBef>
                <a:spcPts val="0"/>
              </a:spcBef>
              <a:spcAft>
                <a:spcPts val="0"/>
              </a:spcAft>
              <a:buClr>
                <a:srgbClr val="000000"/>
              </a:buClr>
              <a:buSzPts val="1200"/>
              <a:buFont typeface="Arial"/>
              <a:buNone/>
            </a:pPr>
            <a:r>
              <a:rPr lang="en-SG" sz="1200" b="0" i="0" u="none" strike="noStrike" cap="none">
                <a:solidFill>
                  <a:srgbClr val="222222"/>
                </a:solidFill>
                <a:latin typeface="Arial"/>
                <a:ea typeface="Arial"/>
                <a:cs typeface="Arial"/>
                <a:sym typeface="Arial"/>
              </a:rPr>
              <a:t>2. To increase advocacy in the areas of captioning and subtitle support for live, online and offline media.</a:t>
            </a:r>
            <a:endParaRPr/>
          </a:p>
          <a:p>
            <a:pPr marL="171450" marR="0" lvl="0" indent="-171450" algn="l" rtl="0">
              <a:lnSpc>
                <a:spcPct val="100000"/>
              </a:lnSpc>
              <a:spcBef>
                <a:spcPts val="0"/>
              </a:spcBef>
              <a:spcAft>
                <a:spcPts val="0"/>
              </a:spcAft>
              <a:buClr>
                <a:srgbClr val="000000"/>
              </a:buClr>
              <a:buSzPts val="1200"/>
              <a:buFont typeface="Arial"/>
              <a:buNone/>
            </a:pPr>
            <a:endParaRPr sz="1200" b="1" i="0" u="sng" strike="noStrike" cap="none">
              <a:solidFill>
                <a:srgbClr val="222222"/>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a:buNone/>
            </a:pPr>
            <a:r>
              <a:rPr lang="en-SG" sz="1200" b="1" i="0" u="sng" strike="noStrike" cap="none">
                <a:solidFill>
                  <a:srgbClr val="222222"/>
                </a:solidFill>
                <a:latin typeface="Arial"/>
                <a:ea typeface="Arial"/>
                <a:cs typeface="Arial"/>
                <a:sym typeface="Arial"/>
              </a:rPr>
              <a:t>DEAF ACCESS SERVICES – LITTLE HANDS BILINGUAL BICULTURAL PROGRAMME </a:t>
            </a:r>
            <a:endParaRPr/>
          </a:p>
          <a:p>
            <a:pPr marL="171450" marR="0" lvl="0" indent="-171450" algn="l" rtl="0">
              <a:lnSpc>
                <a:spcPct val="100000"/>
              </a:lnSpc>
              <a:spcBef>
                <a:spcPts val="0"/>
              </a:spcBef>
              <a:spcAft>
                <a:spcPts val="0"/>
              </a:spcAft>
              <a:buClr>
                <a:srgbClr val="000000"/>
              </a:buClr>
              <a:buSzPts val="1200"/>
              <a:buFont typeface="Arial"/>
              <a:buNone/>
            </a:pPr>
            <a:r>
              <a:rPr lang="en-SG" sz="1200" b="0" i="0" u="none" strike="noStrike" cap="none">
                <a:solidFill>
                  <a:srgbClr val="222222"/>
                </a:solidFill>
                <a:latin typeface="Arial"/>
                <a:ea typeface="Arial"/>
                <a:cs typeface="Arial"/>
                <a:sym typeface="Arial"/>
              </a:rPr>
              <a:t>(jointly with DAS – sign language)</a:t>
            </a:r>
            <a:endParaRPr/>
          </a:p>
          <a:p>
            <a:pPr marL="0" marR="0" lvl="0" indent="0" algn="just" rtl="0">
              <a:lnSpc>
                <a:spcPct val="100000"/>
              </a:lnSpc>
              <a:spcBef>
                <a:spcPts val="0"/>
              </a:spcBef>
              <a:spcAft>
                <a:spcPts val="0"/>
              </a:spcAft>
              <a:buClr>
                <a:srgbClr val="000000"/>
              </a:buClr>
              <a:buSzPts val="1200"/>
              <a:buFont typeface="Arial"/>
              <a:buNone/>
            </a:pPr>
            <a:r>
              <a:rPr lang="en-SG" sz="1200" b="0" i="0" u="none" strike="noStrike" cap="none">
                <a:solidFill>
                  <a:srgbClr val="222222"/>
                </a:solidFill>
                <a:latin typeface="Arial"/>
                <a:ea typeface="Arial"/>
                <a:cs typeface="Arial"/>
                <a:sym typeface="Arial"/>
              </a:rPr>
              <a:t>1. To target number of children enrolled to stand at 10.</a:t>
            </a:r>
            <a:endParaRPr/>
          </a:p>
          <a:p>
            <a:pPr marL="0" marR="0" lvl="0" indent="0" algn="just" rtl="0">
              <a:lnSpc>
                <a:spcPct val="100000"/>
              </a:lnSpc>
              <a:spcBef>
                <a:spcPts val="0"/>
              </a:spcBef>
              <a:spcAft>
                <a:spcPts val="0"/>
              </a:spcAft>
              <a:buClr>
                <a:srgbClr val="000000"/>
              </a:buClr>
              <a:buSzPts val="1200"/>
              <a:buFont typeface="Arial"/>
              <a:buNone/>
            </a:pPr>
            <a:r>
              <a:rPr lang="en-SG" sz="1200" b="0" i="0" u="none" strike="noStrike" cap="none">
                <a:solidFill>
                  <a:srgbClr val="222222"/>
                </a:solidFill>
                <a:latin typeface="Arial"/>
                <a:ea typeface="Arial"/>
                <a:cs typeface="Arial"/>
                <a:sym typeface="Arial"/>
              </a:rPr>
              <a:t>2. To conduct at least 2 sharing sessions to hospitals’ Integrated Childcare Programme (ICCP) and Early Intervention Programme for Infants and Children (EIPIC) centres. </a:t>
            </a:r>
            <a:endParaRPr/>
          </a:p>
          <a:p>
            <a:pPr marL="0" marR="0" lvl="0" indent="0" algn="just" rtl="0">
              <a:lnSpc>
                <a:spcPct val="100000"/>
              </a:lnSpc>
              <a:spcBef>
                <a:spcPts val="0"/>
              </a:spcBef>
              <a:spcAft>
                <a:spcPts val="0"/>
              </a:spcAft>
              <a:buClr>
                <a:srgbClr val="000000"/>
              </a:buClr>
              <a:buSzPts val="1200"/>
              <a:buFont typeface="Arial"/>
              <a:buNone/>
            </a:pPr>
            <a:r>
              <a:rPr lang="en-SG" sz="1200" b="0" i="0" u="none" strike="noStrike" cap="none">
                <a:solidFill>
                  <a:srgbClr val="222222"/>
                </a:solidFill>
                <a:latin typeface="Arial"/>
                <a:ea typeface="Arial"/>
                <a:cs typeface="Arial"/>
                <a:sym typeface="Arial"/>
              </a:rPr>
              <a:t>3. To conduct ongoing SgSL course for parents and caregivers.</a:t>
            </a:r>
            <a:endParaRPr/>
          </a:p>
          <a:p>
            <a:pPr marL="0" marR="0" lvl="0" indent="0" algn="just" rtl="0">
              <a:lnSpc>
                <a:spcPct val="100000"/>
              </a:lnSpc>
              <a:spcBef>
                <a:spcPts val="0"/>
              </a:spcBef>
              <a:spcAft>
                <a:spcPts val="0"/>
              </a:spcAft>
              <a:buClr>
                <a:srgbClr val="000000"/>
              </a:buClr>
              <a:buSzPts val="1200"/>
              <a:buFont typeface="Arial"/>
              <a:buNone/>
            </a:pPr>
            <a:r>
              <a:rPr lang="en-SG" sz="1200" b="0" i="0" u="none" strike="noStrike" cap="none">
                <a:solidFill>
                  <a:srgbClr val="222222"/>
                </a:solidFill>
                <a:latin typeface="Arial"/>
                <a:ea typeface="Arial"/>
                <a:cs typeface="Arial"/>
                <a:sym typeface="Arial"/>
              </a:rPr>
              <a:t>4. To conduct at least 2 Parent Teacher meetings yearly.</a:t>
            </a:r>
            <a:endParaRPr/>
          </a:p>
          <a:p>
            <a:pPr marL="0" marR="0" lvl="0" indent="0" algn="just" rtl="0">
              <a:lnSpc>
                <a:spcPct val="100000"/>
              </a:lnSpc>
              <a:spcBef>
                <a:spcPts val="0"/>
              </a:spcBef>
              <a:spcAft>
                <a:spcPts val="0"/>
              </a:spcAft>
              <a:buClr>
                <a:srgbClr val="000000"/>
              </a:buClr>
              <a:buSzPts val="1200"/>
              <a:buFont typeface="Arial"/>
              <a:buNone/>
            </a:pPr>
            <a:r>
              <a:rPr lang="en-SG" sz="1200" b="0" i="0" u="none" strike="noStrike" cap="none">
                <a:solidFill>
                  <a:srgbClr val="222222"/>
                </a:solidFill>
                <a:latin typeface="Arial"/>
                <a:ea typeface="Arial"/>
                <a:cs typeface="Arial"/>
                <a:sym typeface="Arial"/>
              </a:rPr>
              <a:t>5. To conduct parent education sessions for LHBBP parents at least 2 times a year.</a:t>
            </a:r>
            <a:endParaRPr sz="1200" b="1" i="0" u="sng"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SG" sz="1200" b="1" i="0" u="sng" strike="noStrike" cap="none">
                <a:solidFill>
                  <a:srgbClr val="222222"/>
                </a:solidFill>
                <a:latin typeface="Arial"/>
                <a:ea typeface="Arial"/>
                <a:cs typeface="Arial"/>
                <a:sym typeface="Arial"/>
              </a:rPr>
              <a:t>DEAF EDUCATION</a:t>
            </a:r>
            <a:endParaRPr/>
          </a:p>
          <a:p>
            <a:pPr marL="89999" marR="0" lvl="0" indent="-76200" algn="l" rtl="0">
              <a:lnSpc>
                <a:spcPct val="100000"/>
              </a:lnSpc>
              <a:spcBef>
                <a:spcPts val="0"/>
              </a:spcBef>
              <a:spcAft>
                <a:spcPts val="0"/>
              </a:spcAft>
              <a:buClr>
                <a:srgbClr val="222222"/>
              </a:buClr>
              <a:buSzPts val="1200"/>
              <a:buFont typeface="Arial"/>
              <a:buAutoNum type="arabicPeriod"/>
            </a:pPr>
            <a:r>
              <a:rPr lang="en-SG" sz="1200" b="0" i="0" u="none" strike="noStrike" cap="none">
                <a:solidFill>
                  <a:srgbClr val="222222"/>
                </a:solidFill>
                <a:latin typeface="Arial"/>
                <a:ea typeface="Arial"/>
                <a:cs typeface="Arial"/>
                <a:sym typeface="Arial"/>
              </a:rPr>
              <a:t>To recruit more qualified, trained teachers and interpreters of the Deaf. To meet the manpower needs of the schools.</a:t>
            </a:r>
            <a:endParaRPr/>
          </a:p>
          <a:p>
            <a:pPr marL="89999" marR="0" lvl="0" indent="-76200" algn="l" rtl="0">
              <a:lnSpc>
                <a:spcPct val="100000"/>
              </a:lnSpc>
              <a:spcBef>
                <a:spcPts val="0"/>
              </a:spcBef>
              <a:spcAft>
                <a:spcPts val="0"/>
              </a:spcAft>
              <a:buClr>
                <a:srgbClr val="222222"/>
              </a:buClr>
              <a:buSzPts val="1200"/>
              <a:buFont typeface="Arial"/>
              <a:buAutoNum type="arabicPeriod"/>
            </a:pPr>
            <a:r>
              <a:rPr lang="en-SG" sz="1200" b="0" i="0" u="none" strike="noStrike" cap="none">
                <a:solidFill>
                  <a:srgbClr val="222222"/>
                </a:solidFill>
                <a:latin typeface="Arial"/>
                <a:ea typeface="Arial"/>
                <a:cs typeface="Arial"/>
                <a:sym typeface="Arial"/>
              </a:rPr>
              <a:t>To develop training, resources and manpower in Deaf education.</a:t>
            </a:r>
            <a:endParaRPr/>
          </a:p>
        </p:txBody>
      </p:sp>
      <p:pic>
        <p:nvPicPr>
          <p:cNvPr id="340" name="Google Shape;340;g2565b093350_1_0"/>
          <p:cNvPicPr preferRelativeResize="0"/>
          <p:nvPr/>
        </p:nvPicPr>
        <p:blipFill rotWithShape="1">
          <a:blip r:embed="rId3">
            <a:alphaModFix/>
          </a:blip>
          <a:srcRect/>
          <a:stretch/>
        </p:blipFill>
        <p:spPr>
          <a:xfrm>
            <a:off x="10130828" y="-1"/>
            <a:ext cx="2061174" cy="1575303"/>
          </a:xfrm>
          <a:prstGeom prst="rect">
            <a:avLst/>
          </a:prstGeom>
          <a:noFill/>
          <a:ln>
            <a:noFill/>
          </a:ln>
        </p:spPr>
      </p:pic>
      <p:sp>
        <p:nvSpPr>
          <p:cNvPr id="341" name="Google Shape;341;g2565b093350_1_0"/>
          <p:cNvSpPr txBox="1"/>
          <p:nvPr/>
        </p:nvSpPr>
        <p:spPr>
          <a:xfrm>
            <a:off x="461726" y="394934"/>
            <a:ext cx="10364770" cy="570076"/>
          </a:xfrm>
          <a:prstGeom prst="rect">
            <a:avLst/>
          </a:prstGeom>
          <a:noFill/>
          <a:ln>
            <a:noFill/>
          </a:ln>
        </p:spPr>
        <p:txBody>
          <a:bodyPr spcFirstLastPara="1" wrap="square" lIns="25400" tIns="25400" rIns="25400" bIns="25400" anchor="ctr" anchorCtr="0">
            <a:noAutofit/>
          </a:bodyPr>
          <a:lstStyle/>
          <a:p>
            <a:pPr marL="0" marR="0" lvl="0" indent="0" algn="l" rtl="0">
              <a:lnSpc>
                <a:spcPct val="94642"/>
              </a:lnSpc>
              <a:spcBef>
                <a:spcPts val="0"/>
              </a:spcBef>
              <a:spcAft>
                <a:spcPts val="0"/>
              </a:spcAft>
              <a:buNone/>
            </a:pPr>
            <a:r>
              <a:rPr lang="en-SG" sz="2800" b="1" i="0" u="none" strike="noStrike" cap="none">
                <a:solidFill>
                  <a:srgbClr val="000000"/>
                </a:solidFill>
                <a:latin typeface="Century Gothic"/>
                <a:ea typeface="Century Gothic"/>
                <a:cs typeface="Century Gothic"/>
                <a:sym typeface="Century Gothic"/>
              </a:rPr>
              <a:t>We continue to push our core operations’ boundaries and set higher targets to make a bigger impact to our community (2/4)</a:t>
            </a:r>
            <a:endParaRPr sz="2800" b="1" i="0"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SG"/>
              <a:t>11</a:t>
            </a:fld>
            <a:endParaRPr/>
          </a:p>
        </p:txBody>
      </p:sp>
      <p:sp>
        <p:nvSpPr>
          <p:cNvPr id="348" name="Google Shape;348;p55"/>
          <p:cNvSpPr txBox="1"/>
          <p:nvPr/>
        </p:nvSpPr>
        <p:spPr>
          <a:xfrm>
            <a:off x="477625" y="1262131"/>
            <a:ext cx="11236750" cy="4185701"/>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None/>
            </a:pPr>
            <a:r>
              <a:rPr lang="en-SG" sz="1200" b="1" i="0" u="sng" strike="noStrike" cap="none">
                <a:solidFill>
                  <a:srgbClr val="222222"/>
                </a:solidFill>
                <a:latin typeface="Arial"/>
                <a:ea typeface="Arial"/>
                <a:cs typeface="Arial"/>
                <a:sym typeface="Arial"/>
              </a:rPr>
              <a:t>OPERATIONS DEVELOPMENT &amp; ENHANCEMENTS</a:t>
            </a:r>
            <a:r>
              <a:rPr lang="en-SG" sz="1200" b="0" i="0" u="sng" strike="noStrike" cap="none">
                <a:solidFill>
                  <a:srgbClr val="222222"/>
                </a:solidFill>
                <a:latin typeface="Arial"/>
                <a:ea typeface="Arial"/>
                <a:cs typeface="Arial"/>
                <a:sym typeface="Arial"/>
              </a:rPr>
              <a:t>:</a:t>
            </a:r>
            <a:endParaRPr sz="1200" b="1" i="0" u="sng"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200" b="1" i="0" u="sng"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SG" sz="1200" b="1" i="0" u="none" strike="noStrike" cap="none">
                <a:solidFill>
                  <a:srgbClr val="222222"/>
                </a:solidFill>
                <a:latin typeface="Arial"/>
                <a:ea typeface="Arial"/>
                <a:cs typeface="Arial"/>
                <a:sym typeface="Arial"/>
              </a:rPr>
              <a:t>PEOPLE DEVELOPMENT</a:t>
            </a:r>
            <a:endParaRPr sz="1200" b="0" i="0" u="none" strike="noStrike" cap="none">
              <a:solidFill>
                <a:srgbClr val="222222"/>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SG" sz="1200" b="0" i="0" u="none" strike="noStrike" cap="none">
                <a:solidFill>
                  <a:srgbClr val="222222"/>
                </a:solidFill>
                <a:latin typeface="Arial"/>
                <a:ea typeface="Arial"/>
                <a:cs typeface="Arial"/>
                <a:sym typeface="Arial"/>
              </a:rPr>
              <a:t>1. Staff members are our assets and budget is set aside to encourage staff to upgrade themselves as part of their career development.</a:t>
            </a:r>
            <a:endParaRPr/>
          </a:p>
          <a:p>
            <a:pPr marL="0" marR="0" lvl="0" indent="0" algn="just" rtl="0">
              <a:lnSpc>
                <a:spcPct val="100000"/>
              </a:lnSpc>
              <a:spcBef>
                <a:spcPts val="0"/>
              </a:spcBef>
              <a:spcAft>
                <a:spcPts val="0"/>
              </a:spcAft>
              <a:buClr>
                <a:srgbClr val="000000"/>
              </a:buClr>
              <a:buSzPts val="1200"/>
              <a:buFont typeface="Arial"/>
              <a:buNone/>
            </a:pPr>
            <a:r>
              <a:rPr lang="en-SG" sz="1200" b="0" i="0" u="none" strike="noStrike" cap="none">
                <a:solidFill>
                  <a:srgbClr val="222222"/>
                </a:solidFill>
                <a:latin typeface="Arial"/>
                <a:ea typeface="Arial"/>
                <a:cs typeface="Arial"/>
                <a:sym typeface="Arial"/>
              </a:rPr>
              <a:t>WSQ Advanced Certificate in Training and Assessment (ACTA) or other training programmes for staff involved in curriculum development of notetaking/sign language interpretation.</a:t>
            </a:r>
            <a:endParaRPr/>
          </a:p>
          <a:p>
            <a:pPr marL="0" marR="0" lvl="0" indent="0" algn="just" rtl="0">
              <a:lnSpc>
                <a:spcPct val="100000"/>
              </a:lnSpc>
              <a:spcBef>
                <a:spcPts val="0"/>
              </a:spcBef>
              <a:spcAft>
                <a:spcPts val="0"/>
              </a:spcAft>
              <a:buClr>
                <a:srgbClr val="000000"/>
              </a:buClr>
              <a:buSzPts val="1200"/>
              <a:buFont typeface="Arial"/>
              <a:buNone/>
            </a:pPr>
            <a:r>
              <a:rPr lang="en-SG" sz="1200" b="0" i="0" u="none" strike="noStrike" cap="none">
                <a:solidFill>
                  <a:srgbClr val="222222"/>
                </a:solidFill>
                <a:latin typeface="Arial"/>
                <a:ea typeface="Arial"/>
                <a:cs typeface="Arial"/>
                <a:sym typeface="Arial"/>
              </a:rPr>
              <a:t>2. Staff to attend relevant courses to better equip themselves to serve our Deaf/HoH/Deafblind community in their respective work areas.</a:t>
            </a:r>
            <a:endParaRPr/>
          </a:p>
          <a:p>
            <a:pPr marL="0" marR="0" lvl="0" indent="0" algn="just" rtl="0">
              <a:lnSpc>
                <a:spcPct val="100000"/>
              </a:lnSpc>
              <a:spcBef>
                <a:spcPts val="0"/>
              </a:spcBef>
              <a:spcAft>
                <a:spcPts val="0"/>
              </a:spcAft>
              <a:buClr>
                <a:srgbClr val="000000"/>
              </a:buClr>
              <a:buSzPts val="1200"/>
              <a:buFont typeface="Arial"/>
              <a:buNone/>
            </a:pPr>
            <a:endParaRPr sz="12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222222"/>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None/>
            </a:pPr>
            <a:r>
              <a:rPr lang="en-SG" sz="1200" b="1" i="0" u="none" strike="noStrike" cap="none">
                <a:solidFill>
                  <a:srgbClr val="222222"/>
                </a:solidFill>
                <a:latin typeface="Arial"/>
                <a:ea typeface="Arial"/>
                <a:cs typeface="Arial"/>
                <a:sym typeface="Arial"/>
              </a:rPr>
              <a:t>DIGITAL JOURNEY</a:t>
            </a:r>
            <a:endParaRPr/>
          </a:p>
          <a:p>
            <a:pPr marL="0" marR="0" lvl="0" indent="0" algn="just" rtl="0">
              <a:lnSpc>
                <a:spcPct val="100000"/>
              </a:lnSpc>
              <a:spcBef>
                <a:spcPts val="0"/>
              </a:spcBef>
              <a:spcAft>
                <a:spcPts val="0"/>
              </a:spcAft>
              <a:buClr>
                <a:srgbClr val="000000"/>
              </a:buClr>
              <a:buSzPts val="1200"/>
              <a:buFont typeface="Arial"/>
              <a:buNone/>
            </a:pPr>
            <a:r>
              <a:rPr lang="en-SG" sz="1200" b="0" i="0" u="none" strike="noStrike" cap="none">
                <a:solidFill>
                  <a:srgbClr val="222222"/>
                </a:solidFill>
                <a:latin typeface="Arial"/>
                <a:ea typeface="Arial"/>
                <a:cs typeface="Arial"/>
                <a:sym typeface="Arial"/>
              </a:rPr>
              <a:t>1. The main areas of the digital transformation are IT Technology, data and work processes. The implementation of the CRM system can bring about revolutionary changes in data management and work processes. By adopting CRM, work processes can be streamlined, leading to improved office efficiency and productivity. Having a centralised database on the cloud will speed up data searches and it will result in better collaboration between teams and departments and better reporting system.</a:t>
            </a:r>
            <a:endParaRPr/>
          </a:p>
          <a:p>
            <a:pPr marL="0" marR="0" lvl="0" indent="0" algn="just" rtl="0">
              <a:lnSpc>
                <a:spcPct val="100000"/>
              </a:lnSpc>
              <a:spcBef>
                <a:spcPts val="0"/>
              </a:spcBef>
              <a:spcAft>
                <a:spcPts val="0"/>
              </a:spcAft>
              <a:buClr>
                <a:srgbClr val="000000"/>
              </a:buClr>
              <a:buSzPts val="1200"/>
              <a:buFont typeface="Arial"/>
              <a:buNone/>
            </a:pPr>
            <a:r>
              <a:rPr lang="en-SG" sz="1200" b="0" i="0" u="none" strike="noStrike" cap="none">
                <a:solidFill>
                  <a:srgbClr val="222222"/>
                </a:solidFill>
                <a:latin typeface="Arial"/>
                <a:ea typeface="Arial"/>
                <a:cs typeface="Arial"/>
                <a:sym typeface="Arial"/>
              </a:rPr>
              <a:t>2. Having digitalisation solutions revolutionises office work processes. The solutions are e-procurement system, QuickBooks, JustLogIn, Docusign, SalesForce, Amazon Web Services, Red Dot, Paynow, and Infotech. E-procurement systems streamline and automate procurement activities. QuickBooks provides efficient accounting and financial management. JustLogIn facilitates seamless access and authentication for users. Docusign solution enables electronic signing of documents, reducing the need for physical paperwork. SalesForce is a comprehensive customer relationship management platform. Amazon Web Services (AWS) offers cloud computing services. Red Dot is a payment gateway. Paynow is a digital payment platform, while Infotech provides  various information technology solutions.</a:t>
            </a:r>
            <a:endParaRPr/>
          </a:p>
          <a:p>
            <a:pPr marL="0" marR="0" lvl="0" indent="0" algn="just" rtl="0">
              <a:lnSpc>
                <a:spcPct val="100000"/>
              </a:lnSpc>
              <a:spcBef>
                <a:spcPts val="0"/>
              </a:spcBef>
              <a:spcAft>
                <a:spcPts val="0"/>
              </a:spcAft>
              <a:buClr>
                <a:srgbClr val="000000"/>
              </a:buClr>
              <a:buSzPts val="1200"/>
              <a:buFont typeface="Arial"/>
              <a:buNone/>
            </a:pPr>
            <a:r>
              <a:rPr lang="en-SG" sz="1200" b="0" i="0" u="none" strike="noStrike" cap="none">
                <a:solidFill>
                  <a:srgbClr val="222222"/>
                </a:solidFill>
                <a:latin typeface="Arial"/>
                <a:ea typeface="Arial"/>
                <a:cs typeface="Arial"/>
                <a:sym typeface="Arial"/>
              </a:rPr>
              <a:t>3. It is crucial to prioritise cybersecurity. Staff would be equipped with knowledge and skills to protect internet-connected systems, including hardware, software and data, from cyber threats. This proactive approach helps ensure the integrity, confidentiality and availability of critical information assets.</a:t>
            </a:r>
            <a:endParaRPr/>
          </a:p>
        </p:txBody>
      </p:sp>
      <p:pic>
        <p:nvPicPr>
          <p:cNvPr id="349" name="Google Shape;349;p55"/>
          <p:cNvPicPr preferRelativeResize="0"/>
          <p:nvPr/>
        </p:nvPicPr>
        <p:blipFill rotWithShape="1">
          <a:blip r:embed="rId3">
            <a:alphaModFix/>
          </a:blip>
          <a:srcRect/>
          <a:stretch/>
        </p:blipFill>
        <p:spPr>
          <a:xfrm>
            <a:off x="10130828" y="-1"/>
            <a:ext cx="2061174" cy="1575303"/>
          </a:xfrm>
          <a:prstGeom prst="rect">
            <a:avLst/>
          </a:prstGeom>
          <a:noFill/>
          <a:ln>
            <a:noFill/>
          </a:ln>
        </p:spPr>
      </p:pic>
      <p:sp>
        <p:nvSpPr>
          <p:cNvPr id="350" name="Google Shape;350;p55"/>
          <p:cNvSpPr txBox="1"/>
          <p:nvPr/>
        </p:nvSpPr>
        <p:spPr>
          <a:xfrm>
            <a:off x="461726" y="394934"/>
            <a:ext cx="10364770" cy="570076"/>
          </a:xfrm>
          <a:prstGeom prst="rect">
            <a:avLst/>
          </a:prstGeom>
          <a:noFill/>
          <a:ln>
            <a:noFill/>
          </a:ln>
        </p:spPr>
        <p:txBody>
          <a:bodyPr spcFirstLastPara="1" wrap="square" lIns="25400" tIns="25400" rIns="25400" bIns="25400" anchor="ctr" anchorCtr="0">
            <a:noAutofit/>
          </a:bodyPr>
          <a:lstStyle/>
          <a:p>
            <a:pPr marL="0" marR="0" lvl="0" indent="0" algn="l" rtl="0">
              <a:lnSpc>
                <a:spcPct val="94642"/>
              </a:lnSpc>
              <a:spcBef>
                <a:spcPts val="0"/>
              </a:spcBef>
              <a:spcAft>
                <a:spcPts val="0"/>
              </a:spcAft>
              <a:buNone/>
            </a:pPr>
            <a:r>
              <a:rPr lang="en-SG" sz="2800" b="1" i="0" u="none" strike="noStrike" cap="none">
                <a:solidFill>
                  <a:srgbClr val="000000"/>
                </a:solidFill>
                <a:latin typeface="Century Gothic"/>
                <a:ea typeface="Century Gothic"/>
                <a:cs typeface="Century Gothic"/>
                <a:sym typeface="Century Gothic"/>
              </a:rPr>
              <a:t>We continue to push our core operations’ boundaries and set higher targets to make a bigger impact to our community (3/4)</a:t>
            </a:r>
            <a:endParaRPr sz="2800" b="1" i="0"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SG"/>
              <a:t>12</a:t>
            </a:fld>
            <a:endParaRPr/>
          </a:p>
        </p:txBody>
      </p:sp>
      <p:sp>
        <p:nvSpPr>
          <p:cNvPr id="357" name="Google Shape;357;p56"/>
          <p:cNvSpPr txBox="1"/>
          <p:nvPr/>
        </p:nvSpPr>
        <p:spPr>
          <a:xfrm>
            <a:off x="477625" y="1262131"/>
            <a:ext cx="11236750" cy="3277760"/>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None/>
            </a:pPr>
            <a:r>
              <a:rPr lang="en-SG" sz="1200" b="1" i="0" u="sng" strike="noStrike" cap="none">
                <a:solidFill>
                  <a:srgbClr val="222222"/>
                </a:solidFill>
                <a:latin typeface="Arial"/>
                <a:ea typeface="Arial"/>
                <a:cs typeface="Arial"/>
                <a:sym typeface="Arial"/>
              </a:rPr>
              <a:t>OPERATIONS DEVELOPMENT &amp; ENHANCEMENTS</a:t>
            </a:r>
            <a:r>
              <a:rPr lang="en-SG" sz="1200" b="0" i="0" u="sng" strike="noStrike" cap="none">
                <a:solidFill>
                  <a:srgbClr val="222222"/>
                </a:solidFill>
                <a:latin typeface="Arial"/>
                <a:ea typeface="Arial"/>
                <a:cs typeface="Arial"/>
                <a:sym typeface="Arial"/>
              </a:rPr>
              <a:t>:</a:t>
            </a:r>
            <a:endParaRPr sz="1200" b="1" i="0" u="sng"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200" b="1" i="0" u="sng"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SG" sz="1200" b="1" i="0" u="none" strike="noStrike" cap="none">
                <a:solidFill>
                  <a:srgbClr val="222222"/>
                </a:solidFill>
                <a:latin typeface="Arial"/>
                <a:ea typeface="Arial"/>
                <a:cs typeface="Arial"/>
                <a:sym typeface="Arial"/>
              </a:rPr>
              <a:t>COMMUNITY OUTREACH CHANNELS:</a:t>
            </a:r>
            <a:endParaRPr/>
          </a:p>
          <a:p>
            <a:pPr marL="0" marR="0" lvl="0" indent="0" algn="l" rtl="0">
              <a:lnSpc>
                <a:spcPct val="100000"/>
              </a:lnSpc>
              <a:spcBef>
                <a:spcPts val="0"/>
              </a:spcBef>
              <a:spcAft>
                <a:spcPts val="0"/>
              </a:spcAft>
              <a:buClr>
                <a:srgbClr val="000000"/>
              </a:buClr>
              <a:buSzPts val="1350"/>
              <a:buFont typeface="Arial"/>
              <a:buNone/>
            </a:pPr>
            <a:r>
              <a:rPr lang="en-SG" sz="1200" b="0" i="0" u="none" strike="noStrike" cap="none">
                <a:solidFill>
                  <a:srgbClr val="222222"/>
                </a:solidFill>
                <a:latin typeface="Arial"/>
                <a:ea typeface="Arial"/>
                <a:cs typeface="Arial"/>
                <a:sym typeface="Arial"/>
              </a:rPr>
              <a:t>1. To foster closer collaboration with MOE and hospitals (KKH, NUH and SGH) for timely referral of parents/children with hearing loss to learn about SADeaf’s services.</a:t>
            </a:r>
            <a:endParaRPr/>
          </a:p>
          <a:p>
            <a:pPr marL="0" marR="0" lvl="0" indent="0" algn="l" rtl="0">
              <a:lnSpc>
                <a:spcPct val="100000"/>
              </a:lnSpc>
              <a:spcBef>
                <a:spcPts val="0"/>
              </a:spcBef>
              <a:spcAft>
                <a:spcPts val="0"/>
              </a:spcAft>
              <a:buClr>
                <a:srgbClr val="000000"/>
              </a:buClr>
              <a:buSzPts val="1350"/>
              <a:buFont typeface="Arial"/>
              <a:buNone/>
            </a:pPr>
            <a:r>
              <a:rPr lang="en-SG" sz="1200" b="0" i="0" u="none" strike="noStrike" cap="none">
                <a:solidFill>
                  <a:srgbClr val="222222"/>
                </a:solidFill>
                <a:latin typeface="Arial"/>
                <a:ea typeface="Arial"/>
                <a:cs typeface="Arial"/>
                <a:sym typeface="Arial"/>
              </a:rPr>
              <a:t>2. To reach out to the EIPIC centres with the highest  number of children with hearing loss to offer  supplementary lessons in sign language.</a:t>
            </a:r>
            <a:endParaRPr/>
          </a:p>
          <a:p>
            <a:pPr marL="0" marR="0" lvl="0" indent="0" algn="l" rtl="0">
              <a:lnSpc>
                <a:spcPct val="100000"/>
              </a:lnSpc>
              <a:spcBef>
                <a:spcPts val="0"/>
              </a:spcBef>
              <a:spcAft>
                <a:spcPts val="0"/>
              </a:spcAft>
              <a:buClr>
                <a:srgbClr val="000000"/>
              </a:buClr>
              <a:buSzPts val="1350"/>
              <a:buFont typeface="Arial"/>
              <a:buNone/>
            </a:pPr>
            <a:r>
              <a:rPr lang="en-SG" sz="1200" b="0" i="0" u="none" strike="noStrike" cap="none">
                <a:solidFill>
                  <a:srgbClr val="222222"/>
                </a:solidFill>
                <a:latin typeface="Arial"/>
                <a:ea typeface="Arial"/>
                <a:cs typeface="Arial"/>
                <a:sym typeface="Arial"/>
              </a:rPr>
              <a:t>3. To share the philosophy of  Deaf education and learning styles  of Deaf learners with teachers in EIPIC centres.</a:t>
            </a:r>
            <a:endParaRPr/>
          </a:p>
          <a:p>
            <a:pPr marL="0" marR="0" lvl="0" indent="0" algn="l" rtl="0">
              <a:lnSpc>
                <a:spcPct val="100000"/>
              </a:lnSpc>
              <a:spcBef>
                <a:spcPts val="0"/>
              </a:spcBef>
              <a:spcAft>
                <a:spcPts val="0"/>
              </a:spcAft>
              <a:buClr>
                <a:srgbClr val="000000"/>
              </a:buClr>
              <a:buSzPts val="1350"/>
              <a:buFont typeface="Arial"/>
              <a:buNone/>
            </a:pPr>
            <a:r>
              <a:rPr lang="en-SG" sz="1200" b="0" i="0" u="none" strike="noStrike" cap="none">
                <a:solidFill>
                  <a:srgbClr val="222222"/>
                </a:solidFill>
                <a:latin typeface="Arial"/>
                <a:ea typeface="Arial"/>
                <a:cs typeface="Arial"/>
                <a:sym typeface="Arial"/>
              </a:rPr>
              <a:t>4. To extend Deaf Education courses to Allied Educators (AEDs) and  Teachers  in mainstream  schools/EIPIC centres with Deaf children</a:t>
            </a:r>
            <a:endParaRPr/>
          </a:p>
          <a:p>
            <a:pPr marL="0" marR="0" lvl="0" indent="0" algn="l" rtl="0">
              <a:lnSpc>
                <a:spcPct val="100000"/>
              </a:lnSpc>
              <a:spcBef>
                <a:spcPts val="0"/>
              </a:spcBef>
              <a:spcAft>
                <a:spcPts val="0"/>
              </a:spcAft>
              <a:buClr>
                <a:srgbClr val="000000"/>
              </a:buClr>
              <a:buSzPts val="1350"/>
              <a:buFont typeface="Arial"/>
              <a:buNone/>
            </a:pPr>
            <a:r>
              <a:rPr lang="en-SG" sz="1200" b="0" i="0" u="none" strike="noStrike" cap="none">
                <a:solidFill>
                  <a:srgbClr val="222222"/>
                </a:solidFill>
                <a:latin typeface="Arial"/>
                <a:ea typeface="Arial"/>
                <a:cs typeface="Arial"/>
                <a:sym typeface="Arial"/>
              </a:rPr>
              <a:t>5. To reach out to the top 5 Primary Schools and Secondary Schools; and top 3 Institutes of Higher Learning (IHL) with the highest number of students with hearing loss; and to also reach out to Mayflower and Lighthouse Primary School and Beatty Secondary School for the Itinerant Support Service  programme.</a:t>
            </a:r>
            <a:endParaRPr/>
          </a:p>
          <a:p>
            <a:pPr marL="0" marR="0" lvl="0" indent="0" algn="l" rtl="0">
              <a:lnSpc>
                <a:spcPct val="100000"/>
              </a:lnSpc>
              <a:spcBef>
                <a:spcPts val="0"/>
              </a:spcBef>
              <a:spcAft>
                <a:spcPts val="0"/>
              </a:spcAft>
              <a:buClr>
                <a:srgbClr val="000000"/>
              </a:buClr>
              <a:buSzPts val="1350"/>
              <a:buFont typeface="Arial"/>
              <a:buNone/>
            </a:pPr>
            <a:r>
              <a:rPr lang="en-SG" sz="1200" b="0" i="0" u="none" strike="noStrike" cap="none">
                <a:solidFill>
                  <a:srgbClr val="222222"/>
                </a:solidFill>
                <a:latin typeface="Arial"/>
                <a:ea typeface="Arial"/>
                <a:cs typeface="Arial"/>
                <a:sym typeface="Arial"/>
              </a:rPr>
              <a:t>6.  To engage our community for collation of signs for our research and development, through SgSL Townhall/Deaf Dialogue.</a:t>
            </a:r>
            <a:endParaRPr/>
          </a:p>
          <a:p>
            <a:pPr marL="0" marR="0" lvl="0" indent="0" algn="l" rtl="0">
              <a:lnSpc>
                <a:spcPct val="100000"/>
              </a:lnSpc>
              <a:spcBef>
                <a:spcPts val="0"/>
              </a:spcBef>
              <a:spcAft>
                <a:spcPts val="0"/>
              </a:spcAft>
              <a:buClr>
                <a:srgbClr val="000000"/>
              </a:buClr>
              <a:buSzPts val="1350"/>
              <a:buFont typeface="Arial"/>
              <a:buNone/>
            </a:pPr>
            <a:r>
              <a:rPr lang="en-SG" sz="1200" b="0" i="0" u="none" strike="noStrike" cap="none">
                <a:solidFill>
                  <a:srgbClr val="222222"/>
                </a:solidFill>
                <a:latin typeface="Arial"/>
                <a:ea typeface="Arial"/>
                <a:cs typeface="Arial"/>
                <a:sym typeface="Arial"/>
              </a:rPr>
              <a:t>7. To do outreach to the elderly community to bring about awareness of care of hearing and the use of hearing aids for improved quality of life.  </a:t>
            </a:r>
            <a:endParaRPr/>
          </a:p>
          <a:p>
            <a:pPr marL="0" marR="0" lvl="0" indent="0" algn="l" rtl="0">
              <a:lnSpc>
                <a:spcPct val="100000"/>
              </a:lnSpc>
              <a:spcBef>
                <a:spcPts val="0"/>
              </a:spcBef>
              <a:spcAft>
                <a:spcPts val="0"/>
              </a:spcAft>
              <a:buClr>
                <a:srgbClr val="000000"/>
              </a:buClr>
              <a:buSzPts val="1350"/>
              <a:buFont typeface="Arial"/>
              <a:buNone/>
            </a:pPr>
            <a:endParaRPr sz="1200" b="1" i="0" u="sng"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en-SG" sz="1200" b="1" i="0" u="none" strike="noStrike" cap="none">
                <a:solidFill>
                  <a:srgbClr val="222222"/>
                </a:solidFill>
                <a:latin typeface="Arial"/>
                <a:ea typeface="Arial"/>
                <a:cs typeface="Arial"/>
                <a:sym typeface="Arial"/>
              </a:rPr>
              <a:t>GLOBALIZATION</a:t>
            </a:r>
            <a:endParaRPr/>
          </a:p>
          <a:p>
            <a:pPr marL="0" marR="0" lvl="0" indent="0" algn="l" rtl="0">
              <a:lnSpc>
                <a:spcPct val="100000"/>
              </a:lnSpc>
              <a:spcBef>
                <a:spcPts val="0"/>
              </a:spcBef>
              <a:spcAft>
                <a:spcPts val="0"/>
              </a:spcAft>
              <a:buClr>
                <a:srgbClr val="000000"/>
              </a:buClr>
              <a:buSzPts val="1350"/>
              <a:buFont typeface="Arial"/>
              <a:buNone/>
            </a:pPr>
            <a:r>
              <a:rPr lang="en-SG" sz="1200" b="0" i="0" u="none" strike="noStrike" cap="none">
                <a:solidFill>
                  <a:srgbClr val="222222"/>
                </a:solidFill>
                <a:latin typeface="Arial"/>
                <a:ea typeface="Arial"/>
                <a:cs typeface="Arial"/>
                <a:sym typeface="Arial"/>
              </a:rPr>
              <a:t>1. To send staff and volunteers overseas to attend conferences, exchange programmes and trainings.</a:t>
            </a:r>
            <a:endParaRPr/>
          </a:p>
          <a:p>
            <a:pPr marL="0" marR="0" lvl="0" indent="0" algn="l" rtl="0">
              <a:lnSpc>
                <a:spcPct val="100000"/>
              </a:lnSpc>
              <a:spcBef>
                <a:spcPts val="0"/>
              </a:spcBef>
              <a:spcAft>
                <a:spcPts val="0"/>
              </a:spcAft>
              <a:buClr>
                <a:srgbClr val="000000"/>
              </a:buClr>
              <a:buSzPts val="1350"/>
              <a:buFont typeface="Arial"/>
              <a:buNone/>
            </a:pPr>
            <a:r>
              <a:rPr lang="en-SG" sz="1200" b="0" i="0" u="none" strike="noStrike" cap="none">
                <a:solidFill>
                  <a:srgbClr val="222222"/>
                </a:solidFill>
                <a:latin typeface="Arial"/>
                <a:ea typeface="Arial"/>
                <a:cs typeface="Arial"/>
                <a:sym typeface="Arial"/>
              </a:rPr>
              <a:t>2. To plan and organise an International Deaf Event to coincide with  SADeaf’s 70</a:t>
            </a:r>
            <a:r>
              <a:rPr lang="en-SG" sz="1200" b="0" i="0" u="none" strike="noStrike" cap="none" baseline="30000">
                <a:solidFill>
                  <a:srgbClr val="222222"/>
                </a:solidFill>
                <a:latin typeface="Arial"/>
                <a:ea typeface="Arial"/>
                <a:cs typeface="Arial"/>
                <a:sym typeface="Arial"/>
              </a:rPr>
              <a:t>th</a:t>
            </a:r>
            <a:r>
              <a:rPr lang="en-SG" sz="1200" b="0" i="0" u="none" strike="noStrike" cap="none">
                <a:solidFill>
                  <a:srgbClr val="222222"/>
                </a:solidFill>
                <a:latin typeface="Arial"/>
                <a:ea typeface="Arial"/>
                <a:cs typeface="Arial"/>
                <a:sym typeface="Arial"/>
              </a:rPr>
              <a:t> Anniversary in 2025 which will include a gala dinner-cum-fundraising. </a:t>
            </a:r>
            <a:endParaRPr/>
          </a:p>
          <a:p>
            <a:pPr marL="0" marR="0" lvl="0" indent="0" algn="l" rtl="0">
              <a:lnSpc>
                <a:spcPct val="100000"/>
              </a:lnSpc>
              <a:spcBef>
                <a:spcPts val="0"/>
              </a:spcBef>
              <a:spcAft>
                <a:spcPts val="0"/>
              </a:spcAft>
              <a:buClr>
                <a:srgbClr val="000000"/>
              </a:buClr>
              <a:buSzPts val="1725"/>
              <a:buFont typeface="Arial"/>
              <a:buNone/>
            </a:pPr>
            <a:r>
              <a:rPr lang="en-SG" sz="1200" b="0" i="0" u="none" strike="noStrike" cap="none">
                <a:solidFill>
                  <a:srgbClr val="222222"/>
                </a:solidFill>
                <a:latin typeface="Arial"/>
                <a:ea typeface="Arial"/>
                <a:cs typeface="Arial"/>
                <a:sym typeface="Arial"/>
              </a:rPr>
              <a:t>3. To launch SADeaf Heritage Centre by 2025 in conjunction with the 70</a:t>
            </a:r>
            <a:r>
              <a:rPr lang="en-SG" sz="1200" b="0" i="0" u="none" strike="noStrike" cap="none" baseline="30000">
                <a:solidFill>
                  <a:srgbClr val="222222"/>
                </a:solidFill>
                <a:latin typeface="Arial"/>
                <a:ea typeface="Arial"/>
                <a:cs typeface="Arial"/>
                <a:sym typeface="Arial"/>
              </a:rPr>
              <a:t>th</a:t>
            </a:r>
            <a:r>
              <a:rPr lang="en-SG" sz="1200" b="0" i="0" u="none" strike="noStrike" cap="none">
                <a:solidFill>
                  <a:srgbClr val="222222"/>
                </a:solidFill>
                <a:latin typeface="Arial"/>
                <a:ea typeface="Arial"/>
                <a:cs typeface="Arial"/>
                <a:sym typeface="Arial"/>
              </a:rPr>
              <a:t> Anniversary of SADeaf, including a virtual version for greater outreach.</a:t>
            </a:r>
            <a:endParaRPr sz="1200" b="1" i="0" u="sng" strike="noStrike" cap="none">
              <a:solidFill>
                <a:srgbClr val="222222"/>
              </a:solidFill>
              <a:latin typeface="Arial"/>
              <a:ea typeface="Arial"/>
              <a:cs typeface="Arial"/>
              <a:sym typeface="Arial"/>
            </a:endParaRPr>
          </a:p>
        </p:txBody>
      </p:sp>
      <p:pic>
        <p:nvPicPr>
          <p:cNvPr id="358" name="Google Shape;358;p56"/>
          <p:cNvPicPr preferRelativeResize="0"/>
          <p:nvPr/>
        </p:nvPicPr>
        <p:blipFill rotWithShape="1">
          <a:blip r:embed="rId3">
            <a:alphaModFix/>
          </a:blip>
          <a:srcRect/>
          <a:stretch/>
        </p:blipFill>
        <p:spPr>
          <a:xfrm>
            <a:off x="10130828" y="-1"/>
            <a:ext cx="2061174" cy="1575303"/>
          </a:xfrm>
          <a:prstGeom prst="rect">
            <a:avLst/>
          </a:prstGeom>
          <a:noFill/>
          <a:ln>
            <a:noFill/>
          </a:ln>
        </p:spPr>
      </p:pic>
      <p:sp>
        <p:nvSpPr>
          <p:cNvPr id="359" name="Google Shape;359;p56"/>
          <p:cNvSpPr txBox="1"/>
          <p:nvPr/>
        </p:nvSpPr>
        <p:spPr>
          <a:xfrm>
            <a:off x="461726" y="394934"/>
            <a:ext cx="10364770" cy="570076"/>
          </a:xfrm>
          <a:prstGeom prst="rect">
            <a:avLst/>
          </a:prstGeom>
          <a:noFill/>
          <a:ln>
            <a:noFill/>
          </a:ln>
        </p:spPr>
        <p:txBody>
          <a:bodyPr spcFirstLastPara="1" wrap="square" lIns="25400" tIns="25400" rIns="25400" bIns="25400" anchor="ctr" anchorCtr="0">
            <a:noAutofit/>
          </a:bodyPr>
          <a:lstStyle/>
          <a:p>
            <a:pPr marL="0" marR="0" lvl="0" indent="0" algn="l" rtl="0">
              <a:lnSpc>
                <a:spcPct val="94642"/>
              </a:lnSpc>
              <a:spcBef>
                <a:spcPts val="0"/>
              </a:spcBef>
              <a:spcAft>
                <a:spcPts val="0"/>
              </a:spcAft>
              <a:buNone/>
            </a:pPr>
            <a:r>
              <a:rPr lang="en-SG" sz="2800" b="1" i="0" u="none" strike="noStrike" cap="none">
                <a:solidFill>
                  <a:srgbClr val="000000"/>
                </a:solidFill>
                <a:latin typeface="Century Gothic"/>
                <a:ea typeface="Century Gothic"/>
                <a:cs typeface="Century Gothic"/>
                <a:sym typeface="Century Gothic"/>
              </a:rPr>
              <a:t>We continue to push our core operations’ boundaries and set higher targets to make a bigger impact to our community (4/4)</a:t>
            </a:r>
            <a:endParaRPr sz="2800" b="1" i="0"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9"/>
          <p:cNvSpPr txBox="1">
            <a:spLocks noGrp="1"/>
          </p:cNvSpPr>
          <p:nvPr>
            <p:ph type="title"/>
          </p:nvPr>
        </p:nvSpPr>
        <p:spPr>
          <a:xfrm>
            <a:off x="2026106" y="995963"/>
            <a:ext cx="7886700" cy="557100"/>
          </a:xfrm>
          <a:prstGeom prst="rect">
            <a:avLst/>
          </a:prstGeom>
          <a:noFill/>
          <a:ln>
            <a:noFill/>
          </a:ln>
        </p:spPr>
        <p:txBody>
          <a:bodyPr spcFirstLastPara="1" wrap="square" lIns="68550" tIns="34275" rIns="68550" bIns="34275" anchor="ctr" anchorCtr="0">
            <a:noAutofit/>
          </a:bodyPr>
          <a:lstStyle/>
          <a:p>
            <a:pPr marL="0" lvl="0" indent="0" algn="ctr" rtl="0">
              <a:lnSpc>
                <a:spcPct val="90000"/>
              </a:lnSpc>
              <a:spcBef>
                <a:spcPts val="0"/>
              </a:spcBef>
              <a:spcAft>
                <a:spcPts val="0"/>
              </a:spcAft>
              <a:buSzPts val="2000"/>
              <a:buNone/>
            </a:pPr>
            <a:r>
              <a:rPr lang="en-SG" sz="2250">
                <a:solidFill>
                  <a:srgbClr val="FF9900"/>
                </a:solidFill>
                <a:latin typeface="Arial"/>
                <a:ea typeface="Arial"/>
                <a:cs typeface="Arial"/>
                <a:sym typeface="Arial"/>
              </a:rPr>
              <a:t>Annual KPI Targets for Core Services</a:t>
            </a:r>
            <a:br>
              <a:rPr lang="en-SG" sz="2250">
                <a:solidFill>
                  <a:srgbClr val="FF9900"/>
                </a:solidFill>
                <a:latin typeface="Arial"/>
                <a:ea typeface="Arial"/>
                <a:cs typeface="Arial"/>
                <a:sym typeface="Arial"/>
              </a:rPr>
            </a:br>
            <a:r>
              <a:rPr lang="en-SG" sz="2250">
                <a:solidFill>
                  <a:srgbClr val="FF9900"/>
                </a:solidFill>
                <a:latin typeface="Arial"/>
                <a:ea typeface="Arial"/>
                <a:cs typeface="Arial"/>
                <a:sym typeface="Arial"/>
              </a:rPr>
              <a:t>2024/2025 </a:t>
            </a:r>
            <a:endParaRPr sz="2550">
              <a:solidFill>
                <a:srgbClr val="FF9900"/>
              </a:solidFill>
              <a:latin typeface="Arial"/>
              <a:ea typeface="Arial"/>
              <a:cs typeface="Arial"/>
              <a:sym typeface="Arial"/>
            </a:endParaRPr>
          </a:p>
        </p:txBody>
      </p:sp>
      <p:sp>
        <p:nvSpPr>
          <p:cNvPr id="365" name="Google Shape;365;p9"/>
          <p:cNvSpPr txBox="1"/>
          <p:nvPr/>
        </p:nvSpPr>
        <p:spPr>
          <a:xfrm>
            <a:off x="1625600" y="1719700"/>
            <a:ext cx="9544500" cy="4155900"/>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SG" sz="1200" b="1" i="0" u="none" strike="noStrike" cap="none">
                <a:solidFill>
                  <a:srgbClr val="222222"/>
                </a:solidFill>
                <a:latin typeface="Arial"/>
                <a:ea typeface="Arial"/>
                <a:cs typeface="Arial"/>
                <a:sym typeface="Arial"/>
              </a:rPr>
              <a:t>Community Services</a:t>
            </a:r>
            <a:endParaRPr sz="1200" b="1" i="0" u="none" strike="noStrike" cap="none">
              <a:solidFill>
                <a:srgbClr val="222222"/>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SG" sz="1200" b="0" i="0" u="none" strike="noStrike" cap="none">
                <a:solidFill>
                  <a:srgbClr val="000000"/>
                </a:solidFill>
                <a:latin typeface="Arial"/>
                <a:ea typeface="Arial"/>
                <a:cs typeface="Arial"/>
                <a:sym typeface="Arial"/>
              </a:rPr>
              <a:t>To work towards managing at least </a:t>
            </a:r>
            <a:r>
              <a:rPr lang="en-SG" sz="1200" b="1" i="0" u="none" strike="noStrike" cap="none">
                <a:solidFill>
                  <a:srgbClr val="000000"/>
                </a:solidFill>
              </a:rPr>
              <a:t>2</a:t>
            </a:r>
            <a:r>
              <a:rPr lang="en-SG" sz="1200" b="1" i="0" u="none" strike="noStrike" cap="none">
                <a:solidFill>
                  <a:srgbClr val="000000"/>
                </a:solidFill>
                <a:latin typeface="Arial"/>
                <a:ea typeface="Arial"/>
                <a:cs typeface="Arial"/>
                <a:sym typeface="Arial"/>
              </a:rPr>
              <a:t>50</a:t>
            </a:r>
            <a:r>
              <a:rPr lang="en-SG" sz="1200" b="0" i="0" u="none" strike="noStrike" cap="none">
                <a:solidFill>
                  <a:srgbClr val="000000"/>
                </a:solidFill>
                <a:latin typeface="Arial"/>
                <a:ea typeface="Arial"/>
                <a:cs typeface="Arial"/>
                <a:sym typeface="Arial"/>
              </a:rPr>
              <a:t> outcome plans </a:t>
            </a: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SG" sz="1200" b="0" i="0" u="none" strike="noStrike" cap="none">
                <a:solidFill>
                  <a:srgbClr val="000000"/>
                </a:solidFill>
                <a:latin typeface="Arial"/>
                <a:ea typeface="Arial"/>
                <a:cs typeface="Arial"/>
                <a:sym typeface="Arial"/>
              </a:rPr>
              <a:t>To serve at least </a:t>
            </a:r>
            <a:r>
              <a:rPr lang="en-SG" sz="1200" b="1" i="0" u="none" strike="noStrike" cap="none">
                <a:solidFill>
                  <a:srgbClr val="000000"/>
                </a:solidFill>
                <a:latin typeface="Arial"/>
                <a:ea typeface="Arial"/>
                <a:cs typeface="Arial"/>
                <a:sym typeface="Arial"/>
              </a:rPr>
              <a:t>200</a:t>
            </a:r>
            <a:r>
              <a:rPr lang="en-SG" sz="1200" b="0" i="0" u="none" strike="noStrike" cap="none">
                <a:solidFill>
                  <a:srgbClr val="000000"/>
                </a:solidFill>
                <a:latin typeface="Arial"/>
                <a:ea typeface="Arial"/>
                <a:cs typeface="Arial"/>
                <a:sym typeface="Arial"/>
              </a:rPr>
              <a:t> unique clients </a:t>
            </a: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SG" sz="1200" b="0" i="0" u="none" strike="noStrike" cap="none">
                <a:solidFill>
                  <a:srgbClr val="000000"/>
                </a:solidFill>
                <a:latin typeface="Arial"/>
                <a:ea typeface="Arial"/>
                <a:cs typeface="Arial"/>
                <a:sym typeface="Arial"/>
              </a:rPr>
              <a:t>To have at least </a:t>
            </a:r>
            <a:r>
              <a:rPr lang="en-SG" sz="1200" b="1" i="0" u="none" strike="noStrike" cap="none">
                <a:solidFill>
                  <a:srgbClr val="000000"/>
                </a:solidFill>
                <a:latin typeface="Arial"/>
                <a:ea typeface="Arial"/>
                <a:cs typeface="Arial"/>
                <a:sym typeface="Arial"/>
              </a:rPr>
              <a:t>50</a:t>
            </a:r>
            <a:r>
              <a:rPr lang="en-SG" sz="1200" b="0" i="0" u="none" strike="noStrike" cap="none">
                <a:solidFill>
                  <a:srgbClr val="000000"/>
                </a:solidFill>
                <a:latin typeface="Arial"/>
                <a:ea typeface="Arial"/>
                <a:cs typeface="Arial"/>
                <a:sym typeface="Arial"/>
              </a:rPr>
              <a:t> successful Information and Referral (I&amp;R)s. </a:t>
            </a: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SG" sz="1200" b="0" i="0" u="none" strike="noStrike" cap="none">
                <a:solidFill>
                  <a:srgbClr val="000000"/>
                </a:solidFill>
                <a:latin typeface="Arial"/>
                <a:ea typeface="Arial"/>
                <a:cs typeface="Arial"/>
                <a:sym typeface="Arial"/>
              </a:rPr>
              <a:t>To organise and plan for 10-12 Client engagement sessions which includes social engagements, training, talks, etc. which caters to the SADeaf clients of all profiles and ages - Deaf, Hoh and DeafBlind</a:t>
            </a: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SG" sz="1200" b="0" i="0" u="none" strike="noStrike" cap="none">
                <a:solidFill>
                  <a:srgbClr val="000000"/>
                </a:solidFill>
                <a:latin typeface="Arial"/>
                <a:ea typeface="Arial"/>
                <a:cs typeface="Arial"/>
                <a:sym typeface="Arial"/>
              </a:rPr>
              <a:t>To conduct </a:t>
            </a:r>
            <a:r>
              <a:rPr lang="en-SG" sz="1200" b="1" i="0" u="none" strike="noStrike" cap="none">
                <a:solidFill>
                  <a:srgbClr val="000000"/>
                </a:solidFill>
                <a:latin typeface="Arial"/>
                <a:ea typeface="Arial"/>
                <a:cs typeface="Arial"/>
                <a:sym typeface="Arial"/>
              </a:rPr>
              <a:t>6</a:t>
            </a:r>
            <a:r>
              <a:rPr lang="en-SG" sz="1200" b="0" i="0" u="none" strike="noStrike" cap="none">
                <a:solidFill>
                  <a:srgbClr val="000000"/>
                </a:solidFill>
                <a:latin typeface="Arial"/>
                <a:ea typeface="Arial"/>
                <a:cs typeface="Arial"/>
                <a:sym typeface="Arial"/>
              </a:rPr>
              <a:t> outreach sessions with the of various modalities including (but not limited to) setting up booths for public events or roadshows, as well as public sharing to members of public, or private sharing to community partners like SSAs and hospitals, or even to caregivers and potential clients. The goals of the outreach sessions would be to raise awareness about hearing loss, advocacy for the Deaf, Hard-of-hearing and DeafBlind, as well as to share about the services we provide.</a:t>
            </a:r>
            <a:endParaRPr sz="1200" b="0" i="0" u="none" strike="noStrike" cap="none">
              <a:solidFill>
                <a:srgbClr val="38761D"/>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SG" sz="1200" b="0" i="0" u="none" strike="noStrike" cap="none">
                <a:solidFill>
                  <a:srgbClr val="000000"/>
                </a:solidFill>
                <a:latin typeface="Arial"/>
                <a:ea typeface="Arial"/>
                <a:cs typeface="Arial"/>
                <a:sym typeface="Arial"/>
              </a:rPr>
              <a:t>To enrol and support at least </a:t>
            </a:r>
            <a:r>
              <a:rPr lang="en-SG" sz="1200" b="1" i="0" u="none" strike="noStrike" cap="none">
                <a:solidFill>
                  <a:srgbClr val="000000"/>
                </a:solidFill>
                <a:latin typeface="Arial"/>
                <a:ea typeface="Arial"/>
                <a:cs typeface="Arial"/>
                <a:sym typeface="Arial"/>
              </a:rPr>
              <a:t>4</a:t>
            </a:r>
            <a:r>
              <a:rPr lang="en-SG" sz="1200" b="0" i="0" u="none" strike="noStrike" cap="none">
                <a:solidFill>
                  <a:srgbClr val="000000"/>
                </a:solidFill>
                <a:latin typeface="Arial"/>
                <a:ea typeface="Arial"/>
                <a:cs typeface="Arial"/>
                <a:sym typeface="Arial"/>
              </a:rPr>
              <a:t> new Deafblind clients and have a total of </a:t>
            </a:r>
            <a:r>
              <a:rPr lang="en-SG" sz="1200" b="1" i="0" u="none" strike="noStrike" cap="none">
                <a:solidFill>
                  <a:srgbClr val="000000"/>
                </a:solidFill>
                <a:latin typeface="Arial"/>
                <a:ea typeface="Arial"/>
                <a:cs typeface="Arial"/>
                <a:sym typeface="Arial"/>
              </a:rPr>
              <a:t>30</a:t>
            </a:r>
            <a:r>
              <a:rPr lang="en-SG" sz="1200" b="0" i="0" u="none" strike="noStrike" cap="none">
                <a:solidFill>
                  <a:srgbClr val="000000"/>
                </a:solidFill>
                <a:latin typeface="Arial"/>
                <a:ea typeface="Arial"/>
                <a:cs typeface="Arial"/>
                <a:sym typeface="Arial"/>
              </a:rPr>
              <a:t> DeafBlind clients working with them on communication, daily living skills and independent travelling skills.</a:t>
            </a: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SG" sz="1200" b="0" i="0" u="none" strike="noStrike" cap="none">
                <a:solidFill>
                  <a:srgbClr val="000000"/>
                </a:solidFill>
                <a:latin typeface="Arial"/>
                <a:ea typeface="Arial"/>
                <a:cs typeface="Arial"/>
                <a:sym typeface="Arial"/>
              </a:rPr>
              <a:t>To enrol at least </a:t>
            </a:r>
            <a:r>
              <a:rPr lang="en-SG" sz="1200" b="1" i="0" u="none" strike="noStrike" cap="none">
                <a:solidFill>
                  <a:srgbClr val="000000"/>
                </a:solidFill>
                <a:latin typeface="Arial"/>
                <a:ea typeface="Arial"/>
                <a:cs typeface="Arial"/>
                <a:sym typeface="Arial"/>
              </a:rPr>
              <a:t>1 </a:t>
            </a:r>
            <a:r>
              <a:rPr lang="en-SG" sz="1200" b="0" i="0" u="none" strike="noStrike" cap="none">
                <a:solidFill>
                  <a:srgbClr val="000000"/>
                </a:solidFill>
                <a:latin typeface="Arial"/>
                <a:ea typeface="Arial"/>
                <a:cs typeface="Arial"/>
                <a:sym typeface="Arial"/>
              </a:rPr>
              <a:t>employer as a DeafBlind Friendly Employer. </a:t>
            </a: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SG" sz="1200" b="0" i="0" u="none" strike="noStrike" cap="none">
                <a:solidFill>
                  <a:srgbClr val="000000"/>
                </a:solidFill>
                <a:latin typeface="Arial"/>
                <a:ea typeface="Arial"/>
                <a:cs typeface="Arial"/>
                <a:sym typeface="Arial"/>
              </a:rPr>
              <a:t>To have Interpreter Guides/ Support Service Providers to train at least </a:t>
            </a:r>
            <a:r>
              <a:rPr lang="en-SG" sz="1200" b="1"/>
              <a:t>10</a:t>
            </a:r>
            <a:r>
              <a:rPr lang="en-SG" sz="1200" b="0" i="0" u="none" strike="noStrike" cap="none">
                <a:solidFill>
                  <a:srgbClr val="000000"/>
                </a:solidFill>
                <a:latin typeface="Arial"/>
                <a:ea typeface="Arial"/>
                <a:cs typeface="Arial"/>
                <a:sym typeface="Arial"/>
              </a:rPr>
              <a:t> persons in supporting DeafBlind persons. </a:t>
            </a:r>
            <a:endParaRPr sz="12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SG" sz="1200" b="0" i="0" u="none" strike="noStrike" cap="none">
                <a:solidFill>
                  <a:srgbClr val="222222"/>
                </a:solidFill>
                <a:latin typeface="Arial"/>
                <a:ea typeface="Arial"/>
                <a:cs typeface="Arial"/>
                <a:sym typeface="Arial"/>
              </a:rPr>
              <a:t/>
            </a:r>
            <a:br>
              <a:rPr lang="en-SG" sz="1200" b="0" i="0" u="none" strike="noStrike" cap="none">
                <a:solidFill>
                  <a:srgbClr val="222222"/>
                </a:solidFill>
                <a:latin typeface="Arial"/>
                <a:ea typeface="Arial"/>
                <a:cs typeface="Arial"/>
                <a:sym typeface="Arial"/>
              </a:rPr>
            </a:br>
            <a:r>
              <a:rPr lang="en-SG" sz="1200" b="1" i="0" u="none" strike="noStrike" cap="none">
                <a:solidFill>
                  <a:srgbClr val="222222"/>
                </a:solidFill>
                <a:latin typeface="Arial"/>
                <a:ea typeface="Arial"/>
                <a:cs typeface="Arial"/>
                <a:sym typeface="Arial"/>
              </a:rPr>
              <a:t>Itinerant Support Services</a:t>
            </a:r>
            <a:endParaRPr/>
          </a:p>
          <a:p>
            <a:pPr marL="457200" marR="0" lvl="0" indent="-304800" algn="l" rtl="0">
              <a:lnSpc>
                <a:spcPct val="100000"/>
              </a:lnSpc>
              <a:spcBef>
                <a:spcPts val="0"/>
              </a:spcBef>
              <a:spcAft>
                <a:spcPts val="0"/>
              </a:spcAft>
              <a:buClr>
                <a:srgbClr val="222222"/>
              </a:buClr>
              <a:buSzPts val="1200"/>
              <a:buFont typeface="Arial"/>
              <a:buChar char="●"/>
            </a:pPr>
            <a:r>
              <a:rPr lang="en-SG" sz="1200" b="0" i="0" u="none" strike="noStrike" cap="none">
                <a:solidFill>
                  <a:srgbClr val="222222"/>
                </a:solidFill>
                <a:latin typeface="Arial"/>
                <a:ea typeface="Arial"/>
                <a:cs typeface="Arial"/>
                <a:sym typeface="Arial"/>
              </a:rPr>
              <a:t>Number of clients served </a:t>
            </a:r>
            <a:r>
              <a:rPr lang="en-SG" sz="1200" b="1" i="0" u="none" strike="noStrike" cap="none">
                <a:solidFill>
                  <a:srgbClr val="222222"/>
                </a:solidFill>
                <a:latin typeface="Arial"/>
                <a:ea typeface="Arial"/>
                <a:cs typeface="Arial"/>
                <a:sym typeface="Arial"/>
              </a:rPr>
              <a:t>1</a:t>
            </a:r>
            <a:r>
              <a:rPr lang="en-SG" sz="1200" b="1">
                <a:solidFill>
                  <a:srgbClr val="222222"/>
                </a:solidFill>
              </a:rPr>
              <a:t>10</a:t>
            </a:r>
            <a:endParaRPr sz="1200" b="1" i="0" u="none" strike="noStrike" cap="none">
              <a:solidFill>
                <a:srgbClr val="222222"/>
              </a:solidFill>
              <a:latin typeface="Arial"/>
              <a:ea typeface="Arial"/>
              <a:cs typeface="Arial"/>
              <a:sym typeface="Arial"/>
            </a:endParaRPr>
          </a:p>
          <a:p>
            <a:pPr marL="457200" marR="0" lvl="0" indent="-304800" algn="l" rtl="0">
              <a:lnSpc>
                <a:spcPct val="100000"/>
              </a:lnSpc>
              <a:spcBef>
                <a:spcPts val="0"/>
              </a:spcBef>
              <a:spcAft>
                <a:spcPts val="0"/>
              </a:spcAft>
              <a:buClr>
                <a:srgbClr val="222222"/>
              </a:buClr>
              <a:buSzPts val="1200"/>
              <a:buFont typeface="Arial"/>
              <a:buChar char="●"/>
            </a:pPr>
            <a:r>
              <a:rPr lang="en-SG" sz="1200" b="0" i="0" u="none" strike="noStrike" cap="none">
                <a:solidFill>
                  <a:srgbClr val="222222"/>
                </a:solidFill>
                <a:latin typeface="Arial"/>
                <a:ea typeface="Arial"/>
                <a:cs typeface="Arial"/>
                <a:sym typeface="Arial"/>
              </a:rPr>
              <a:t>To conduct at least </a:t>
            </a:r>
            <a:r>
              <a:rPr lang="en-SG" sz="1200" b="1" i="0" u="none" strike="noStrike" cap="none">
                <a:solidFill>
                  <a:srgbClr val="222222"/>
                </a:solidFill>
                <a:latin typeface="Arial"/>
                <a:ea typeface="Arial"/>
                <a:cs typeface="Arial"/>
                <a:sym typeface="Arial"/>
              </a:rPr>
              <a:t>4 </a:t>
            </a:r>
            <a:r>
              <a:rPr lang="en-SG" sz="1200" b="0" i="0" u="none" strike="noStrike" cap="none">
                <a:solidFill>
                  <a:srgbClr val="222222"/>
                </a:solidFill>
                <a:latin typeface="Arial"/>
                <a:ea typeface="Arial"/>
                <a:cs typeface="Arial"/>
                <a:sym typeface="Arial"/>
              </a:rPr>
              <a:t>outreach which includes mass email, talks, workshops and training for schools.   </a:t>
            </a:r>
            <a:endParaRPr sz="1200" b="0" i="0" u="none" strike="noStrike" cap="none">
              <a:solidFill>
                <a:srgbClr val="222222"/>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SG" sz="1200" b="0" i="0" u="none" strike="noStrike" cap="none">
                <a:solidFill>
                  <a:srgbClr val="222222"/>
                </a:solidFill>
                <a:latin typeface="Arial"/>
                <a:ea typeface="Arial"/>
                <a:cs typeface="Arial"/>
                <a:sym typeface="Arial"/>
              </a:rPr>
              <a:t>To conduct at least </a:t>
            </a:r>
            <a:r>
              <a:rPr lang="en-SG" sz="1200" b="1" i="0" u="none" strike="noStrike" cap="none">
                <a:solidFill>
                  <a:schemeClr val="dk2"/>
                </a:solidFill>
                <a:latin typeface="Arial"/>
                <a:ea typeface="Arial"/>
                <a:cs typeface="Arial"/>
                <a:sym typeface="Arial"/>
              </a:rPr>
              <a:t>3 (1)</a:t>
            </a:r>
            <a:r>
              <a:rPr lang="en-SG" sz="1200" b="1" i="0" u="none" strike="noStrike" cap="none">
                <a:solidFill>
                  <a:srgbClr val="0000FF"/>
                </a:solidFill>
                <a:latin typeface="Arial"/>
                <a:ea typeface="Arial"/>
                <a:cs typeface="Arial"/>
                <a:sym typeface="Arial"/>
              </a:rPr>
              <a:t> </a:t>
            </a:r>
            <a:r>
              <a:rPr lang="en-SG" sz="1200" b="0" i="0" u="none" strike="noStrike" cap="none">
                <a:solidFill>
                  <a:srgbClr val="222222"/>
                </a:solidFill>
                <a:latin typeface="Arial"/>
                <a:ea typeface="Arial"/>
                <a:cs typeface="Arial"/>
                <a:sym typeface="Arial"/>
              </a:rPr>
              <a:t>engagement programme for parents or clients. (Need to revise</a:t>
            </a:r>
            <a:r>
              <a:rPr lang="en-SG" sz="1200">
                <a:solidFill>
                  <a:srgbClr val="222222"/>
                </a:solidFill>
              </a:rPr>
              <a:t> as poor sign up by parents)</a:t>
            </a:r>
            <a:endParaRPr sz="1200" b="0" i="0" u="none" strike="noStrike" cap="none">
              <a:solidFill>
                <a:srgbClr val="222222"/>
              </a:solidFill>
              <a:latin typeface="Arial"/>
              <a:ea typeface="Arial"/>
              <a:cs typeface="Arial"/>
              <a:sym typeface="Arial"/>
            </a:endParaRPr>
          </a:p>
          <a:p>
            <a:pPr marL="457200" marR="0" lvl="0" indent="-304800" algn="l" rtl="0">
              <a:lnSpc>
                <a:spcPct val="100000"/>
              </a:lnSpc>
              <a:spcBef>
                <a:spcPts val="0"/>
              </a:spcBef>
              <a:spcAft>
                <a:spcPts val="0"/>
              </a:spcAft>
              <a:buClr>
                <a:srgbClr val="222222"/>
              </a:buClr>
              <a:buSzPts val="1200"/>
              <a:buFont typeface="Arial"/>
              <a:buChar char="●"/>
            </a:pPr>
            <a:r>
              <a:rPr lang="en-SG" sz="1200" b="0" i="0" u="none" strike="noStrike" cap="none">
                <a:solidFill>
                  <a:srgbClr val="222222"/>
                </a:solidFill>
                <a:latin typeface="Arial"/>
                <a:ea typeface="Arial"/>
                <a:cs typeface="Arial"/>
                <a:sym typeface="Arial"/>
              </a:rPr>
              <a:t>To conduct</a:t>
            </a:r>
            <a:r>
              <a:rPr lang="en-SG" sz="1200" b="1" i="0" u="none" strike="noStrike" cap="none">
                <a:solidFill>
                  <a:srgbClr val="222222"/>
                </a:solidFill>
                <a:latin typeface="Arial"/>
                <a:ea typeface="Arial"/>
                <a:cs typeface="Arial"/>
                <a:sym typeface="Arial"/>
              </a:rPr>
              <a:t> 1 </a:t>
            </a:r>
            <a:r>
              <a:rPr lang="en-SG" sz="1200" b="0" i="0" u="none" strike="noStrike" cap="none">
                <a:solidFill>
                  <a:srgbClr val="222222"/>
                </a:solidFill>
                <a:latin typeface="Arial"/>
                <a:ea typeface="Arial"/>
                <a:cs typeface="Arial"/>
                <a:sym typeface="Arial"/>
              </a:rPr>
              <a:t>clients engagement activity (Wow Camp). </a:t>
            </a:r>
            <a:endParaRPr sz="12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222222"/>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050"/>
              <a:buFont typeface="Arial"/>
              <a:buNone/>
            </a:pPr>
            <a:endParaRPr sz="1050" b="0" i="1" u="none" strike="noStrike" cap="none">
              <a:solidFill>
                <a:srgbClr val="222222"/>
              </a:solidFill>
              <a:latin typeface="Open Sans"/>
              <a:ea typeface="Open Sans"/>
              <a:cs typeface="Open Sans"/>
              <a:sym typeface="Open Sans"/>
            </a:endParaRPr>
          </a:p>
        </p:txBody>
      </p:sp>
      <p:sp>
        <p:nvSpPr>
          <p:cNvPr id="366" name="Google Shape;366;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SG"/>
              <a:t>13</a:t>
            </a:fld>
            <a:endParaRPr/>
          </a:p>
        </p:txBody>
      </p:sp>
      <p:pic>
        <p:nvPicPr>
          <p:cNvPr id="367" name="Google Shape;367;p9"/>
          <p:cNvPicPr preferRelativeResize="0"/>
          <p:nvPr/>
        </p:nvPicPr>
        <p:blipFill rotWithShape="1">
          <a:blip r:embed="rId3">
            <a:alphaModFix/>
          </a:blip>
          <a:srcRect/>
          <a:stretch/>
        </p:blipFill>
        <p:spPr>
          <a:xfrm>
            <a:off x="10130828" y="-1"/>
            <a:ext cx="2061174" cy="157530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22eaa3b0fec_0_7"/>
          <p:cNvSpPr txBox="1">
            <a:spLocks noGrp="1"/>
          </p:cNvSpPr>
          <p:nvPr>
            <p:ph type="title"/>
          </p:nvPr>
        </p:nvSpPr>
        <p:spPr>
          <a:xfrm>
            <a:off x="2026106" y="995963"/>
            <a:ext cx="7886700" cy="557100"/>
          </a:xfrm>
          <a:prstGeom prst="rect">
            <a:avLst/>
          </a:prstGeom>
          <a:noFill/>
          <a:ln>
            <a:noFill/>
          </a:ln>
        </p:spPr>
        <p:txBody>
          <a:bodyPr spcFirstLastPara="1" wrap="square" lIns="68550" tIns="34275" rIns="68550" bIns="34275" anchor="ctr" anchorCtr="0">
            <a:noAutofit/>
          </a:bodyPr>
          <a:lstStyle/>
          <a:p>
            <a:pPr marL="0" lvl="0" indent="0" algn="ctr" rtl="0">
              <a:lnSpc>
                <a:spcPct val="90000"/>
              </a:lnSpc>
              <a:spcBef>
                <a:spcPts val="0"/>
              </a:spcBef>
              <a:spcAft>
                <a:spcPts val="0"/>
              </a:spcAft>
              <a:buSzPts val="2000"/>
              <a:buNone/>
            </a:pPr>
            <a:r>
              <a:rPr lang="en-SG" sz="2250">
                <a:solidFill>
                  <a:srgbClr val="FF9900"/>
                </a:solidFill>
                <a:latin typeface="Arial"/>
                <a:ea typeface="Arial"/>
                <a:cs typeface="Arial"/>
                <a:sym typeface="Arial"/>
              </a:rPr>
              <a:t>Annual KPI Targets for Core Services</a:t>
            </a:r>
            <a:br>
              <a:rPr lang="en-SG" sz="2250">
                <a:solidFill>
                  <a:srgbClr val="FF9900"/>
                </a:solidFill>
                <a:latin typeface="Arial"/>
                <a:ea typeface="Arial"/>
                <a:cs typeface="Arial"/>
                <a:sym typeface="Arial"/>
              </a:rPr>
            </a:br>
            <a:r>
              <a:rPr lang="en-SG" sz="2250">
                <a:solidFill>
                  <a:srgbClr val="FF9900"/>
                </a:solidFill>
                <a:latin typeface="Arial"/>
                <a:ea typeface="Arial"/>
                <a:cs typeface="Arial"/>
                <a:sym typeface="Arial"/>
              </a:rPr>
              <a:t>2024/2025 </a:t>
            </a:r>
            <a:endParaRPr sz="2550">
              <a:solidFill>
                <a:srgbClr val="FF9900"/>
              </a:solidFill>
              <a:latin typeface="Arial"/>
              <a:ea typeface="Arial"/>
              <a:cs typeface="Arial"/>
              <a:sym typeface="Arial"/>
            </a:endParaRPr>
          </a:p>
        </p:txBody>
      </p:sp>
      <p:sp>
        <p:nvSpPr>
          <p:cNvPr id="373" name="Google Shape;373;g22eaa3b0fec_0_7"/>
          <p:cNvSpPr txBox="1"/>
          <p:nvPr/>
        </p:nvSpPr>
        <p:spPr>
          <a:xfrm>
            <a:off x="1625600" y="1719700"/>
            <a:ext cx="9544500" cy="300000"/>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Clr>
                <a:srgbClr val="000000"/>
              </a:buClr>
              <a:buSzPts val="1050"/>
              <a:buFont typeface="Arial"/>
              <a:buNone/>
            </a:pPr>
            <a:endParaRPr sz="1050" b="0" i="1" u="none" strike="noStrike" cap="none">
              <a:solidFill>
                <a:srgbClr val="222222"/>
              </a:solidFill>
              <a:latin typeface="Open Sans"/>
              <a:ea typeface="Open Sans"/>
              <a:cs typeface="Open Sans"/>
              <a:sym typeface="Open Sans"/>
            </a:endParaRPr>
          </a:p>
        </p:txBody>
      </p:sp>
      <p:sp>
        <p:nvSpPr>
          <p:cNvPr id="374" name="Google Shape;374;g22eaa3b0fec_0_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SG"/>
              <a:t>14</a:t>
            </a:fld>
            <a:endParaRPr/>
          </a:p>
        </p:txBody>
      </p:sp>
      <p:sp>
        <p:nvSpPr>
          <p:cNvPr id="375" name="Google Shape;375;g22eaa3b0fec_0_7"/>
          <p:cNvSpPr txBox="1"/>
          <p:nvPr/>
        </p:nvSpPr>
        <p:spPr>
          <a:xfrm>
            <a:off x="1241025" y="1827425"/>
            <a:ext cx="9221700" cy="4602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SG" sz="1200" b="1" i="0" u="none" strike="noStrike" cap="none">
                <a:solidFill>
                  <a:srgbClr val="222222"/>
                </a:solidFill>
                <a:latin typeface="Arial"/>
                <a:ea typeface="Arial"/>
                <a:cs typeface="Arial"/>
                <a:sym typeface="Arial"/>
              </a:rPr>
              <a:t>Hearing Care Centre</a:t>
            </a:r>
            <a:endParaRPr sz="1200" b="1" i="0" u="none" strike="noStrike" cap="none">
              <a:solidFill>
                <a:srgbClr val="222222"/>
              </a:solidFill>
              <a:latin typeface="Arial"/>
              <a:ea typeface="Arial"/>
              <a:cs typeface="Arial"/>
              <a:sym typeface="Arial"/>
            </a:endParaRPr>
          </a:p>
          <a:p>
            <a:pPr marL="457200" marR="0" lvl="0" indent="-304800" algn="l" rtl="0">
              <a:lnSpc>
                <a:spcPct val="100000"/>
              </a:lnSpc>
              <a:spcBef>
                <a:spcPts val="0"/>
              </a:spcBef>
              <a:spcAft>
                <a:spcPts val="0"/>
              </a:spcAft>
              <a:buClr>
                <a:srgbClr val="222222"/>
              </a:buClr>
              <a:buSzPts val="1200"/>
              <a:buFont typeface="Arial"/>
              <a:buChar char="●"/>
            </a:pPr>
            <a:r>
              <a:rPr lang="en-SG" sz="1200" b="0" i="0" u="none" strike="noStrike" cap="none">
                <a:solidFill>
                  <a:srgbClr val="222222"/>
                </a:solidFill>
                <a:latin typeface="Arial"/>
                <a:ea typeface="Arial"/>
                <a:cs typeface="Arial"/>
                <a:sym typeface="Arial"/>
              </a:rPr>
              <a:t>To provide services to at least </a:t>
            </a:r>
            <a:r>
              <a:rPr lang="en-SG" sz="1200" b="1" i="0" u="none" strike="noStrike" cap="none">
                <a:solidFill>
                  <a:srgbClr val="222222"/>
                </a:solidFill>
                <a:latin typeface="Arial"/>
                <a:ea typeface="Arial"/>
                <a:cs typeface="Arial"/>
                <a:sym typeface="Arial"/>
              </a:rPr>
              <a:t>1,300</a:t>
            </a:r>
            <a:r>
              <a:rPr lang="en-SG" sz="1200" b="0" i="0" u="none" strike="noStrike" cap="none">
                <a:solidFill>
                  <a:srgbClr val="222222"/>
                </a:solidFill>
                <a:latin typeface="Arial"/>
                <a:ea typeface="Arial"/>
                <a:cs typeface="Arial"/>
                <a:sym typeface="Arial"/>
              </a:rPr>
              <a:t> clients.</a:t>
            </a:r>
            <a:endParaRPr sz="1200" b="0" i="0" u="none" strike="noStrike" cap="none">
              <a:solidFill>
                <a:srgbClr val="222222"/>
              </a:solidFill>
              <a:latin typeface="Arial"/>
              <a:ea typeface="Arial"/>
              <a:cs typeface="Arial"/>
              <a:sym typeface="Arial"/>
            </a:endParaRPr>
          </a:p>
          <a:p>
            <a:pPr marL="457200" marR="0" lvl="0" indent="-304800" algn="l" rtl="0">
              <a:lnSpc>
                <a:spcPct val="100000"/>
              </a:lnSpc>
              <a:spcBef>
                <a:spcPts val="0"/>
              </a:spcBef>
              <a:spcAft>
                <a:spcPts val="0"/>
              </a:spcAft>
              <a:buClr>
                <a:srgbClr val="222222"/>
              </a:buClr>
              <a:buSzPts val="1200"/>
              <a:buFont typeface="Arial"/>
              <a:buChar char="●"/>
            </a:pPr>
            <a:r>
              <a:rPr lang="en-SG" sz="1200" b="0" i="0" u="none" strike="noStrike" cap="none">
                <a:solidFill>
                  <a:srgbClr val="222222"/>
                </a:solidFill>
                <a:latin typeface="Arial"/>
                <a:ea typeface="Arial"/>
                <a:cs typeface="Arial"/>
                <a:sym typeface="Arial"/>
              </a:rPr>
              <a:t>To conduct at least </a:t>
            </a:r>
            <a:r>
              <a:rPr lang="en-SG" sz="1200" b="1" i="0" u="none" strike="noStrike" cap="none">
                <a:solidFill>
                  <a:srgbClr val="222222"/>
                </a:solidFill>
                <a:latin typeface="Arial"/>
                <a:ea typeface="Arial"/>
                <a:cs typeface="Arial"/>
                <a:sym typeface="Arial"/>
              </a:rPr>
              <a:t>2 </a:t>
            </a:r>
            <a:r>
              <a:rPr lang="en-SG" sz="1200" b="0" i="0" u="none" strike="noStrike" cap="none">
                <a:solidFill>
                  <a:srgbClr val="222222"/>
                </a:solidFill>
                <a:latin typeface="Arial"/>
                <a:ea typeface="Arial"/>
                <a:cs typeface="Arial"/>
                <a:sym typeface="Arial"/>
              </a:rPr>
              <a:t>Hearing awareness outreach. </a:t>
            </a:r>
            <a:endParaRPr sz="12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SG" sz="1200" b="1" i="0" u="none" strike="noStrike" cap="none">
                <a:solidFill>
                  <a:srgbClr val="222222"/>
                </a:solidFill>
                <a:latin typeface="Arial"/>
                <a:ea typeface="Arial"/>
                <a:cs typeface="Arial"/>
                <a:sym typeface="Arial"/>
              </a:rPr>
              <a:t>Interpretation</a:t>
            </a:r>
            <a:endParaRPr sz="1200" b="0" i="1" u="none" strike="noStrike" cap="none">
              <a:solidFill>
                <a:srgbClr val="222222"/>
              </a:solidFill>
              <a:latin typeface="Arial"/>
              <a:ea typeface="Arial"/>
              <a:cs typeface="Arial"/>
              <a:sym typeface="Arial"/>
            </a:endParaRPr>
          </a:p>
          <a:p>
            <a:pPr marL="457200" marR="0" lvl="0" indent="-304800" algn="l" rtl="0">
              <a:lnSpc>
                <a:spcPct val="100000"/>
              </a:lnSpc>
              <a:spcBef>
                <a:spcPts val="0"/>
              </a:spcBef>
              <a:spcAft>
                <a:spcPts val="0"/>
              </a:spcAft>
              <a:buClr>
                <a:srgbClr val="222222"/>
              </a:buClr>
              <a:buSzPts val="1200"/>
              <a:buFont typeface="Arial"/>
              <a:buChar char="●"/>
            </a:pPr>
            <a:r>
              <a:rPr lang="en-SG" sz="1200" b="0" i="0" u="none" strike="noStrike" cap="none">
                <a:solidFill>
                  <a:srgbClr val="222222"/>
                </a:solidFill>
                <a:latin typeface="Arial"/>
                <a:ea typeface="Arial"/>
                <a:cs typeface="Arial"/>
                <a:sym typeface="Arial"/>
              </a:rPr>
              <a:t>To fulfil service requests to maintain service coverage of at least </a:t>
            </a:r>
            <a:r>
              <a:rPr lang="en-SG" sz="1200" b="1" i="0" u="none" strike="noStrike" cap="none">
                <a:solidFill>
                  <a:srgbClr val="222222"/>
                </a:solidFill>
                <a:latin typeface="Arial"/>
                <a:ea typeface="Arial"/>
                <a:cs typeface="Arial"/>
                <a:sym typeface="Arial"/>
              </a:rPr>
              <a:t>70%</a:t>
            </a:r>
            <a:r>
              <a:rPr lang="en-SG" sz="1200" b="0" i="0" u="none" strike="noStrike" cap="none">
                <a:solidFill>
                  <a:srgbClr val="222222"/>
                </a:solidFill>
                <a:latin typeface="Arial"/>
                <a:ea typeface="Arial"/>
                <a:cs typeface="Arial"/>
                <a:sym typeface="Arial"/>
              </a:rPr>
              <a:t>, and/or to serve </a:t>
            </a:r>
            <a:r>
              <a:rPr lang="en-SG" sz="1200" b="1" i="0" u="none" strike="noStrike" cap="none">
                <a:solidFill>
                  <a:srgbClr val="222222"/>
                </a:solidFill>
                <a:latin typeface="Arial"/>
                <a:ea typeface="Arial"/>
                <a:cs typeface="Arial"/>
                <a:sym typeface="Arial"/>
              </a:rPr>
              <a:t>350 D</a:t>
            </a:r>
            <a:r>
              <a:rPr lang="en-SG" sz="1200" b="0" i="0" u="none" strike="noStrike" cap="none">
                <a:solidFill>
                  <a:srgbClr val="222222"/>
                </a:solidFill>
                <a:latin typeface="Arial"/>
                <a:ea typeface="Arial"/>
                <a:cs typeface="Arial"/>
                <a:sym typeface="Arial"/>
              </a:rPr>
              <a:t>eaf and hard of hearing unique clients* in the FY.</a:t>
            </a:r>
            <a:endParaRPr sz="1200" b="0" i="0" u="none" strike="noStrike" cap="none">
              <a:solidFill>
                <a:srgbClr val="222222"/>
              </a:solidFill>
              <a:latin typeface="Arial"/>
              <a:ea typeface="Arial"/>
              <a:cs typeface="Arial"/>
              <a:sym typeface="Arial"/>
            </a:endParaRPr>
          </a:p>
          <a:p>
            <a:pPr marL="457200" marR="0" lvl="0" indent="-304800" algn="l" rtl="0">
              <a:lnSpc>
                <a:spcPct val="100000"/>
              </a:lnSpc>
              <a:spcBef>
                <a:spcPts val="0"/>
              </a:spcBef>
              <a:spcAft>
                <a:spcPts val="0"/>
              </a:spcAft>
              <a:buClr>
                <a:srgbClr val="222222"/>
              </a:buClr>
              <a:buSzPts val="1200"/>
              <a:buFont typeface="Arial"/>
              <a:buChar char="●"/>
            </a:pPr>
            <a:r>
              <a:rPr lang="en-SG" sz="1200" b="0" i="0" u="none" strike="noStrike" cap="none">
                <a:solidFill>
                  <a:srgbClr val="222222"/>
                </a:solidFill>
                <a:latin typeface="Arial"/>
                <a:ea typeface="Arial"/>
                <a:cs typeface="Arial"/>
                <a:sym typeface="Arial"/>
              </a:rPr>
              <a:t>To conduct sign language interpretation training where at least </a:t>
            </a:r>
            <a:r>
              <a:rPr lang="en-SG" sz="1200" b="1" i="0" u="none" strike="noStrike" cap="none">
                <a:solidFill>
                  <a:srgbClr val="222222"/>
                </a:solidFill>
                <a:latin typeface="Arial"/>
                <a:ea typeface="Arial"/>
                <a:cs typeface="Arial"/>
                <a:sym typeface="Arial"/>
              </a:rPr>
              <a:t>2</a:t>
            </a:r>
            <a:r>
              <a:rPr lang="en-SG" sz="1200" b="0" i="0" u="none" strike="noStrike" cap="none">
                <a:solidFill>
                  <a:srgbClr val="222222"/>
                </a:solidFill>
                <a:latin typeface="Arial"/>
                <a:ea typeface="Arial"/>
                <a:cs typeface="Arial"/>
                <a:sym typeface="Arial"/>
              </a:rPr>
              <a:t> trainees go on to interpret at least </a:t>
            </a:r>
            <a:r>
              <a:rPr lang="en-SG" sz="1200" b="1" i="0" u="none" strike="noStrike" cap="none">
                <a:solidFill>
                  <a:srgbClr val="222222"/>
                </a:solidFill>
                <a:latin typeface="Arial"/>
                <a:ea typeface="Arial"/>
                <a:cs typeface="Arial"/>
                <a:sym typeface="Arial"/>
              </a:rPr>
              <a:t>3</a:t>
            </a:r>
            <a:r>
              <a:rPr lang="en-SG" sz="1200" b="0" i="0" u="none" strike="noStrike" cap="none">
                <a:solidFill>
                  <a:srgbClr val="222222"/>
                </a:solidFill>
                <a:latin typeface="Arial"/>
                <a:ea typeface="Arial"/>
                <a:cs typeface="Arial"/>
                <a:sym typeface="Arial"/>
              </a:rPr>
              <a:t> times in the FY.</a:t>
            </a:r>
            <a:endParaRPr sz="1200" b="0" i="0" u="none" strike="noStrike" cap="none">
              <a:solidFill>
                <a:srgbClr val="222222"/>
              </a:solidFill>
              <a:latin typeface="Arial"/>
              <a:ea typeface="Arial"/>
              <a:cs typeface="Arial"/>
              <a:sym typeface="Arial"/>
            </a:endParaRPr>
          </a:p>
          <a:p>
            <a:pPr marL="457200" marR="0" lvl="0" indent="-304800" algn="l" rtl="0">
              <a:lnSpc>
                <a:spcPct val="100000"/>
              </a:lnSpc>
              <a:spcBef>
                <a:spcPts val="0"/>
              </a:spcBef>
              <a:spcAft>
                <a:spcPts val="0"/>
              </a:spcAft>
              <a:buClr>
                <a:srgbClr val="222222"/>
              </a:buClr>
              <a:buSzPts val="1200"/>
              <a:buChar char="●"/>
            </a:pPr>
            <a:r>
              <a:rPr lang="en-SG" sz="1200">
                <a:solidFill>
                  <a:srgbClr val="222222"/>
                </a:solidFill>
              </a:rPr>
              <a:t>To set up a functional video call centre.</a:t>
            </a:r>
            <a:endParaRPr sz="1200">
              <a:solidFill>
                <a:srgbClr val="222222"/>
              </a:solidFil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SG" sz="1200" b="1" i="0" u="none" strike="noStrike" cap="none">
                <a:solidFill>
                  <a:srgbClr val="222222"/>
                </a:solidFill>
                <a:latin typeface="Arial"/>
                <a:ea typeface="Arial"/>
                <a:cs typeface="Arial"/>
                <a:sym typeface="Arial"/>
              </a:rPr>
              <a:t>Notetaking</a:t>
            </a:r>
            <a:endParaRPr sz="1200" b="0" i="0" u="none" strike="noStrike" cap="none">
              <a:solidFill>
                <a:srgbClr val="222222"/>
              </a:solidFill>
              <a:latin typeface="Arial"/>
              <a:ea typeface="Arial"/>
              <a:cs typeface="Arial"/>
              <a:sym typeface="Arial"/>
            </a:endParaRPr>
          </a:p>
          <a:p>
            <a:pPr marL="457200" marR="0" lvl="0" indent="-304800" algn="l" rtl="0">
              <a:lnSpc>
                <a:spcPct val="100000"/>
              </a:lnSpc>
              <a:spcBef>
                <a:spcPts val="0"/>
              </a:spcBef>
              <a:spcAft>
                <a:spcPts val="0"/>
              </a:spcAft>
              <a:buClr>
                <a:srgbClr val="222222"/>
              </a:buClr>
              <a:buSzPts val="1200"/>
              <a:buFont typeface="Arial"/>
              <a:buChar char="●"/>
            </a:pPr>
            <a:r>
              <a:rPr lang="en-SG" sz="1200" b="0" i="0" u="none" strike="noStrike" cap="none">
                <a:solidFill>
                  <a:srgbClr val="222222"/>
                </a:solidFill>
                <a:latin typeface="Arial"/>
                <a:ea typeface="Arial"/>
                <a:cs typeface="Arial"/>
                <a:sym typeface="Arial"/>
              </a:rPr>
              <a:t>To fulfil service requests to maintain service coverage of at least </a:t>
            </a:r>
            <a:r>
              <a:rPr lang="en-SG" sz="1200" b="1" i="0" u="none" strike="noStrike" cap="none">
                <a:solidFill>
                  <a:srgbClr val="222222"/>
                </a:solidFill>
                <a:latin typeface="Arial"/>
                <a:ea typeface="Arial"/>
                <a:cs typeface="Arial"/>
                <a:sym typeface="Arial"/>
              </a:rPr>
              <a:t>70%</a:t>
            </a:r>
            <a:r>
              <a:rPr lang="en-SG" sz="1200" b="0" i="0" u="none" strike="noStrike" cap="none">
                <a:solidFill>
                  <a:srgbClr val="222222"/>
                </a:solidFill>
                <a:latin typeface="Arial"/>
                <a:ea typeface="Arial"/>
                <a:cs typeface="Arial"/>
                <a:sym typeface="Arial"/>
              </a:rPr>
              <a:t>, and/or to serve </a:t>
            </a:r>
            <a:r>
              <a:rPr lang="en-SG" sz="1200" b="1" i="0" u="none" strike="noStrike" cap="none">
                <a:solidFill>
                  <a:srgbClr val="222222"/>
                </a:solidFill>
                <a:latin typeface="Arial"/>
                <a:ea typeface="Arial"/>
                <a:cs typeface="Arial"/>
                <a:sym typeface="Arial"/>
              </a:rPr>
              <a:t>90 D</a:t>
            </a:r>
            <a:r>
              <a:rPr lang="en-SG" sz="1200" b="0" i="0" u="none" strike="noStrike" cap="none">
                <a:solidFill>
                  <a:srgbClr val="222222"/>
                </a:solidFill>
                <a:latin typeface="Arial"/>
                <a:ea typeface="Arial"/>
                <a:cs typeface="Arial"/>
                <a:sym typeface="Arial"/>
              </a:rPr>
              <a:t>eaf and hard of hearing unique clients* in the FY.</a:t>
            </a:r>
            <a:endParaRPr sz="1200" b="0" i="0" u="none" strike="noStrike" cap="none">
              <a:solidFill>
                <a:srgbClr val="222222"/>
              </a:solidFill>
              <a:latin typeface="Arial"/>
              <a:ea typeface="Arial"/>
              <a:cs typeface="Arial"/>
              <a:sym typeface="Arial"/>
            </a:endParaRPr>
          </a:p>
          <a:p>
            <a:pPr marL="457200" marR="0" lvl="0" indent="-304800" algn="l" rtl="0">
              <a:lnSpc>
                <a:spcPct val="100000"/>
              </a:lnSpc>
              <a:spcBef>
                <a:spcPts val="0"/>
              </a:spcBef>
              <a:spcAft>
                <a:spcPts val="0"/>
              </a:spcAft>
              <a:buClr>
                <a:srgbClr val="222222"/>
              </a:buClr>
              <a:buSzPts val="1200"/>
              <a:buFont typeface="Arial"/>
              <a:buChar char="●"/>
            </a:pPr>
            <a:r>
              <a:rPr lang="en-SG" sz="1200" b="0" i="0" u="none" strike="noStrike" cap="none">
                <a:solidFill>
                  <a:srgbClr val="222222"/>
                </a:solidFill>
                <a:latin typeface="Arial"/>
                <a:ea typeface="Arial"/>
                <a:cs typeface="Arial"/>
                <a:sym typeface="Arial"/>
              </a:rPr>
              <a:t>To conduct notetaking training where at least </a:t>
            </a:r>
            <a:r>
              <a:rPr lang="en-SG" sz="1200" b="1" i="0" u="none" strike="noStrike" cap="none">
                <a:solidFill>
                  <a:srgbClr val="222222"/>
                </a:solidFill>
                <a:latin typeface="Arial"/>
                <a:ea typeface="Arial"/>
                <a:cs typeface="Arial"/>
                <a:sym typeface="Arial"/>
              </a:rPr>
              <a:t>2</a:t>
            </a:r>
            <a:r>
              <a:rPr lang="en-SG" sz="1200" b="0" i="0" u="none" strike="noStrike" cap="none">
                <a:solidFill>
                  <a:srgbClr val="222222"/>
                </a:solidFill>
                <a:latin typeface="Arial"/>
                <a:ea typeface="Arial"/>
                <a:cs typeface="Arial"/>
                <a:sym typeface="Arial"/>
              </a:rPr>
              <a:t> trainees go on to notetake at least </a:t>
            </a:r>
            <a:r>
              <a:rPr lang="en-SG" sz="1200" b="1" i="0" u="none" strike="noStrike" cap="none">
                <a:solidFill>
                  <a:srgbClr val="222222"/>
                </a:solidFill>
                <a:latin typeface="Arial"/>
                <a:ea typeface="Arial"/>
                <a:cs typeface="Arial"/>
                <a:sym typeface="Arial"/>
              </a:rPr>
              <a:t>3</a:t>
            </a:r>
            <a:r>
              <a:rPr lang="en-SG" sz="1200" b="0" i="0" u="none" strike="noStrike" cap="none">
                <a:solidFill>
                  <a:srgbClr val="222222"/>
                </a:solidFill>
                <a:latin typeface="Arial"/>
                <a:ea typeface="Arial"/>
                <a:cs typeface="Arial"/>
                <a:sym typeface="Arial"/>
              </a:rPr>
              <a:t> times in the FY.</a:t>
            </a:r>
            <a:endParaRPr sz="12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sng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SG" sz="1200" b="0" i="1" u="none" strike="noStrike" cap="none">
                <a:solidFill>
                  <a:srgbClr val="222222"/>
                </a:solidFill>
                <a:latin typeface="Arial"/>
                <a:ea typeface="Arial"/>
                <a:cs typeface="Arial"/>
                <a:sym typeface="Arial"/>
              </a:rPr>
              <a:t>*unique clients = clients must not be repeated in the count</a:t>
            </a:r>
            <a:endParaRPr sz="1200" b="0" i="1"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1"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25"/>
              <a:buFont typeface="Arial"/>
              <a:buNone/>
            </a:pPr>
            <a:r>
              <a:rPr lang="en-SG" sz="1200" b="1" i="0" u="none" strike="noStrike" cap="none">
                <a:solidFill>
                  <a:srgbClr val="222222"/>
                </a:solidFill>
                <a:latin typeface="Arial"/>
                <a:ea typeface="Arial"/>
                <a:cs typeface="Arial"/>
                <a:sym typeface="Arial"/>
              </a:rPr>
              <a:t>SL and Deaf Awareness Programme</a:t>
            </a:r>
            <a:endParaRPr sz="12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SG" sz="1200" b="0" i="0" u="none" strike="noStrike" cap="none">
                <a:solidFill>
                  <a:srgbClr val="000000"/>
                </a:solidFill>
                <a:latin typeface="Arial"/>
                <a:ea typeface="Arial"/>
                <a:cs typeface="Arial"/>
                <a:sym typeface="Arial"/>
              </a:rPr>
              <a:t>Onsite and online classes: </a:t>
            </a:r>
            <a:endParaRPr sz="1200" b="0" i="0" u="none" strike="noStrike" cap="none">
              <a:solidFill>
                <a:srgbClr val="FF0000"/>
              </a:solidFill>
              <a:highlight>
                <a:srgbClr val="888888"/>
              </a:highlight>
              <a:latin typeface="Arial"/>
              <a:ea typeface="Arial"/>
              <a:cs typeface="Arial"/>
              <a:sym typeface="Arial"/>
            </a:endParaRPr>
          </a:p>
          <a:p>
            <a:pPr marL="0" marR="0" lvl="0" indent="457200" algn="l" rtl="0">
              <a:lnSpc>
                <a:spcPct val="100000"/>
              </a:lnSpc>
              <a:spcBef>
                <a:spcPts val="0"/>
              </a:spcBef>
              <a:spcAft>
                <a:spcPts val="0"/>
              </a:spcAft>
              <a:buClr>
                <a:srgbClr val="000000"/>
              </a:buClr>
              <a:buSzPts val="1200"/>
              <a:buFont typeface="Arial"/>
              <a:buNone/>
            </a:pPr>
            <a:r>
              <a:rPr lang="en-SG" sz="1200" b="0" i="0" u="none" strike="noStrike" cap="none">
                <a:solidFill>
                  <a:srgbClr val="222222"/>
                </a:solidFill>
                <a:latin typeface="Arial"/>
                <a:ea typeface="Arial"/>
                <a:cs typeface="Arial"/>
                <a:sym typeface="Arial"/>
              </a:rPr>
              <a:t>To conduct at least 9</a:t>
            </a:r>
            <a:r>
              <a:rPr lang="en-SG" sz="1200">
                <a:solidFill>
                  <a:srgbClr val="222222"/>
                </a:solidFill>
              </a:rPr>
              <a:t>5</a:t>
            </a:r>
            <a:r>
              <a:rPr lang="en-SG" sz="1200" b="0" i="0" u="none" strike="noStrike" cap="none">
                <a:solidFill>
                  <a:srgbClr val="222222"/>
                </a:solidFill>
                <a:latin typeface="Arial"/>
                <a:ea typeface="Arial"/>
                <a:cs typeface="Arial"/>
                <a:sym typeface="Arial"/>
              </a:rPr>
              <a:t> classes for a total of </a:t>
            </a:r>
            <a:r>
              <a:rPr lang="en-SG" sz="1200" b="1" i="0" u="none" strike="noStrike" cap="none">
                <a:solidFill>
                  <a:srgbClr val="222222"/>
                </a:solidFill>
                <a:latin typeface="Arial"/>
                <a:ea typeface="Arial"/>
                <a:cs typeface="Arial"/>
                <a:sym typeface="Arial"/>
              </a:rPr>
              <a:t>3,</a:t>
            </a:r>
            <a:r>
              <a:rPr lang="en-SG" sz="1200" b="1">
                <a:solidFill>
                  <a:srgbClr val="222222"/>
                </a:solidFill>
              </a:rPr>
              <a:t>2</a:t>
            </a:r>
            <a:r>
              <a:rPr lang="en-SG" sz="1200" b="1" i="0" u="none" strike="noStrike" cap="none">
                <a:solidFill>
                  <a:srgbClr val="222222"/>
                </a:solidFill>
                <a:latin typeface="Arial"/>
                <a:ea typeface="Arial"/>
                <a:cs typeface="Arial"/>
                <a:sym typeface="Arial"/>
              </a:rPr>
              <a:t>40</a:t>
            </a:r>
            <a:r>
              <a:rPr lang="en-SG" sz="1200" b="0" i="0" u="none" strike="noStrike" cap="none">
                <a:solidFill>
                  <a:srgbClr val="222222"/>
                </a:solidFill>
                <a:latin typeface="Arial"/>
                <a:ea typeface="Arial"/>
                <a:cs typeface="Arial"/>
                <a:sym typeface="Arial"/>
              </a:rPr>
              <a:t> participants (SgSL).</a:t>
            </a:r>
            <a:endParaRPr sz="1200" b="0" i="0" u="none" strike="noStrike" cap="none">
              <a:solidFill>
                <a:srgbClr val="222222"/>
              </a:solidFill>
              <a:latin typeface="Arial"/>
              <a:ea typeface="Arial"/>
              <a:cs typeface="Arial"/>
              <a:sym typeface="Arial"/>
            </a:endParaRPr>
          </a:p>
          <a:p>
            <a:pPr marL="0" marR="0" lvl="0" indent="457200" algn="l" rtl="0">
              <a:lnSpc>
                <a:spcPct val="100000"/>
              </a:lnSpc>
              <a:spcBef>
                <a:spcPts val="0"/>
              </a:spcBef>
              <a:spcAft>
                <a:spcPts val="0"/>
              </a:spcAft>
              <a:buClr>
                <a:srgbClr val="000000"/>
              </a:buClr>
              <a:buSzPts val="1200"/>
              <a:buFont typeface="Arial"/>
              <a:buNone/>
            </a:pPr>
            <a:r>
              <a:rPr lang="en-SG" sz="1200" b="0" i="0" u="none" strike="noStrike" cap="none">
                <a:solidFill>
                  <a:srgbClr val="222222"/>
                </a:solidFill>
                <a:latin typeface="Arial"/>
                <a:ea typeface="Arial"/>
                <a:cs typeface="Arial"/>
                <a:sym typeface="Arial"/>
              </a:rPr>
              <a:t>To conduct at least 9</a:t>
            </a:r>
            <a:r>
              <a:rPr lang="en-SG" sz="1200">
                <a:solidFill>
                  <a:srgbClr val="222222"/>
                </a:solidFill>
              </a:rPr>
              <a:t>5</a:t>
            </a:r>
            <a:r>
              <a:rPr lang="en-SG" sz="1200" b="0" i="0" u="none" strike="noStrike" cap="none">
                <a:solidFill>
                  <a:srgbClr val="222222"/>
                </a:solidFill>
                <a:latin typeface="Arial"/>
                <a:ea typeface="Arial"/>
                <a:cs typeface="Arial"/>
                <a:sym typeface="Arial"/>
              </a:rPr>
              <a:t> classes for a total of </a:t>
            </a:r>
            <a:r>
              <a:rPr lang="en-SG" sz="1200" b="1" i="0" u="none" strike="noStrike" cap="none">
                <a:solidFill>
                  <a:srgbClr val="222222"/>
                </a:solidFill>
                <a:latin typeface="Arial"/>
                <a:ea typeface="Arial"/>
                <a:cs typeface="Arial"/>
                <a:sym typeface="Arial"/>
              </a:rPr>
              <a:t>2,</a:t>
            </a:r>
            <a:r>
              <a:rPr lang="en-SG" sz="1200" b="1">
                <a:solidFill>
                  <a:srgbClr val="222222"/>
                </a:solidFill>
              </a:rPr>
              <a:t>8</a:t>
            </a:r>
            <a:r>
              <a:rPr lang="en-SG" sz="1200" b="1" i="0" u="none" strike="noStrike" cap="none">
                <a:solidFill>
                  <a:srgbClr val="222222"/>
                </a:solidFill>
                <a:latin typeface="Arial"/>
                <a:ea typeface="Arial"/>
                <a:cs typeface="Arial"/>
                <a:sym typeface="Arial"/>
              </a:rPr>
              <a:t>00</a:t>
            </a:r>
            <a:r>
              <a:rPr lang="en-SG" sz="1200" b="0" i="0" u="none" strike="noStrike" cap="none">
                <a:solidFill>
                  <a:srgbClr val="222222"/>
                </a:solidFill>
                <a:latin typeface="Arial"/>
                <a:ea typeface="Arial"/>
                <a:cs typeface="Arial"/>
                <a:sym typeface="Arial"/>
              </a:rPr>
              <a:t> participants (DAP).</a:t>
            </a:r>
            <a:endParaRPr sz="1200" b="0" i="0" u="none" strike="noStrike" cap="none">
              <a:solidFill>
                <a:srgbClr val="222222"/>
              </a:solidFill>
              <a:latin typeface="Arial"/>
              <a:ea typeface="Arial"/>
              <a:cs typeface="Arial"/>
              <a:sym typeface="Arial"/>
            </a:endParaRPr>
          </a:p>
          <a:p>
            <a:pPr marL="457200" marR="0" lvl="0" indent="-304800" algn="l" rtl="0">
              <a:lnSpc>
                <a:spcPct val="100000"/>
              </a:lnSpc>
              <a:spcBef>
                <a:spcPts val="0"/>
              </a:spcBef>
              <a:spcAft>
                <a:spcPts val="0"/>
              </a:spcAft>
              <a:buClr>
                <a:srgbClr val="222222"/>
              </a:buClr>
              <a:buSzPts val="1200"/>
              <a:buFont typeface="Arial"/>
              <a:buChar char="●"/>
            </a:pPr>
            <a:r>
              <a:rPr lang="en-SG" sz="1200" b="0" i="0" u="none" strike="noStrike" cap="none">
                <a:solidFill>
                  <a:srgbClr val="222222"/>
                </a:solidFill>
                <a:latin typeface="Arial"/>
                <a:ea typeface="Arial"/>
                <a:cs typeface="Arial"/>
                <a:sym typeface="Arial"/>
              </a:rPr>
              <a:t>To research, develop and document SgSL in signbank by another </a:t>
            </a:r>
            <a:r>
              <a:rPr lang="en-SG" sz="1200" b="1" i="0" u="none" strike="noStrike" cap="none">
                <a:solidFill>
                  <a:srgbClr val="222222"/>
                </a:solidFill>
                <a:latin typeface="Arial"/>
                <a:ea typeface="Arial"/>
                <a:cs typeface="Arial"/>
                <a:sym typeface="Arial"/>
              </a:rPr>
              <a:t>1</a:t>
            </a:r>
            <a:r>
              <a:rPr lang="en-SG" sz="1200" b="1">
                <a:solidFill>
                  <a:srgbClr val="222222"/>
                </a:solidFill>
              </a:rPr>
              <a:t>80</a:t>
            </a:r>
            <a:r>
              <a:rPr lang="en-SG" sz="1200" b="1" i="0" u="none" strike="noStrike" cap="none">
                <a:solidFill>
                  <a:srgbClr val="222222"/>
                </a:solidFill>
                <a:latin typeface="Arial"/>
                <a:ea typeface="Arial"/>
                <a:cs typeface="Arial"/>
                <a:sym typeface="Arial"/>
              </a:rPr>
              <a:t> </a:t>
            </a:r>
            <a:r>
              <a:rPr lang="en-SG" sz="1200" b="0" i="0" u="none" strike="noStrike" cap="none">
                <a:solidFill>
                  <a:srgbClr val="222222"/>
                </a:solidFill>
                <a:latin typeface="Arial"/>
                <a:ea typeface="Arial"/>
                <a:cs typeface="Arial"/>
                <a:sym typeface="Arial"/>
              </a:rPr>
              <a:t>words.</a:t>
            </a:r>
            <a:endParaRPr sz="1200" b="0" i="0" u="none" strike="noStrike" cap="none">
              <a:solidFill>
                <a:srgbClr val="222222"/>
              </a:solidFill>
              <a:latin typeface="Arial"/>
              <a:ea typeface="Arial"/>
              <a:cs typeface="Arial"/>
              <a:sym typeface="Arial"/>
            </a:endParaRPr>
          </a:p>
          <a:p>
            <a:pPr marL="457200" marR="0" lvl="0" indent="-304800" algn="l" rtl="0">
              <a:lnSpc>
                <a:spcPct val="100000"/>
              </a:lnSpc>
              <a:spcBef>
                <a:spcPts val="0"/>
              </a:spcBef>
              <a:spcAft>
                <a:spcPts val="0"/>
              </a:spcAft>
              <a:buClr>
                <a:srgbClr val="222222"/>
              </a:buClr>
              <a:buSzPts val="1200"/>
              <a:buFont typeface="Arial"/>
              <a:buChar char="●"/>
            </a:pPr>
            <a:r>
              <a:rPr lang="en-SG" sz="1200" b="0" i="0" u="none" strike="noStrike" cap="none">
                <a:solidFill>
                  <a:srgbClr val="222222"/>
                </a:solidFill>
                <a:latin typeface="Arial"/>
                <a:ea typeface="Arial"/>
                <a:cs typeface="Arial"/>
                <a:sym typeface="Arial"/>
              </a:rPr>
              <a:t>To conduct at least 4 classes for a total of </a:t>
            </a:r>
            <a:r>
              <a:rPr lang="en-SG" sz="1200" b="1" i="0" u="none" strike="noStrike" cap="none">
                <a:solidFill>
                  <a:srgbClr val="222222"/>
                </a:solidFill>
                <a:latin typeface="Arial"/>
                <a:ea typeface="Arial"/>
                <a:cs typeface="Arial"/>
                <a:sym typeface="Arial"/>
              </a:rPr>
              <a:t>40</a:t>
            </a:r>
            <a:r>
              <a:rPr lang="en-SG" sz="1200" b="0" i="0" u="none" strike="noStrike" cap="none">
                <a:solidFill>
                  <a:srgbClr val="222222"/>
                </a:solidFill>
                <a:latin typeface="Arial"/>
                <a:ea typeface="Arial"/>
                <a:cs typeface="Arial"/>
                <a:sym typeface="Arial"/>
              </a:rPr>
              <a:t> participants (Baby Signs).</a:t>
            </a:r>
            <a:endParaRPr sz="12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1" u="none" strike="noStrike" cap="none">
              <a:solidFill>
                <a:srgbClr val="222222"/>
              </a:solidFill>
              <a:latin typeface="Arial"/>
              <a:ea typeface="Arial"/>
              <a:cs typeface="Arial"/>
              <a:sym typeface="Arial"/>
            </a:endParaRPr>
          </a:p>
        </p:txBody>
      </p:sp>
      <p:pic>
        <p:nvPicPr>
          <p:cNvPr id="376" name="Google Shape;376;g22eaa3b0fec_0_7"/>
          <p:cNvPicPr preferRelativeResize="0"/>
          <p:nvPr/>
        </p:nvPicPr>
        <p:blipFill rotWithShape="1">
          <a:blip r:embed="rId3">
            <a:alphaModFix/>
          </a:blip>
          <a:srcRect/>
          <a:stretch/>
        </p:blipFill>
        <p:spPr>
          <a:xfrm>
            <a:off x="10130828" y="-1"/>
            <a:ext cx="2061174" cy="15753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0"/>
          <p:cNvSpPr txBox="1">
            <a:spLocks noGrp="1"/>
          </p:cNvSpPr>
          <p:nvPr>
            <p:ph type="title"/>
          </p:nvPr>
        </p:nvSpPr>
        <p:spPr>
          <a:xfrm>
            <a:off x="2152650" y="857251"/>
            <a:ext cx="7886700" cy="994275"/>
          </a:xfrm>
          <a:prstGeom prst="rect">
            <a:avLst/>
          </a:prstGeom>
          <a:noFill/>
          <a:ln>
            <a:noFill/>
          </a:ln>
        </p:spPr>
        <p:txBody>
          <a:bodyPr spcFirstLastPara="1" wrap="square" lIns="68550" tIns="34275" rIns="68550" bIns="34275" anchor="ctr" anchorCtr="0">
            <a:noAutofit/>
          </a:bodyPr>
          <a:lstStyle/>
          <a:p>
            <a:pPr marL="0" lvl="0" indent="0" algn="ctr" rtl="0">
              <a:lnSpc>
                <a:spcPct val="90000"/>
              </a:lnSpc>
              <a:spcBef>
                <a:spcPts val="0"/>
              </a:spcBef>
              <a:spcAft>
                <a:spcPts val="0"/>
              </a:spcAft>
              <a:buSzPts val="2000"/>
              <a:buNone/>
            </a:pPr>
            <a:r>
              <a:rPr lang="en-SG" sz="2250">
                <a:solidFill>
                  <a:srgbClr val="FF9900"/>
                </a:solidFill>
                <a:latin typeface="Arial"/>
                <a:ea typeface="Arial"/>
                <a:cs typeface="Arial"/>
                <a:sym typeface="Arial"/>
              </a:rPr>
              <a:t>Annual KPI Targets for Core Services</a:t>
            </a:r>
            <a:br>
              <a:rPr lang="en-SG" sz="2250">
                <a:solidFill>
                  <a:srgbClr val="FF9900"/>
                </a:solidFill>
                <a:latin typeface="Arial"/>
                <a:ea typeface="Arial"/>
                <a:cs typeface="Arial"/>
                <a:sym typeface="Arial"/>
              </a:rPr>
            </a:br>
            <a:r>
              <a:rPr lang="en-SG" sz="2250">
                <a:solidFill>
                  <a:srgbClr val="FF9900"/>
                </a:solidFill>
                <a:latin typeface="Arial"/>
                <a:ea typeface="Arial"/>
                <a:cs typeface="Arial"/>
                <a:sym typeface="Arial"/>
              </a:rPr>
              <a:t>2024/2025</a:t>
            </a:r>
            <a:endParaRPr sz="2550">
              <a:solidFill>
                <a:srgbClr val="FF9900"/>
              </a:solidFill>
              <a:latin typeface="Arial"/>
              <a:ea typeface="Arial"/>
              <a:cs typeface="Arial"/>
              <a:sym typeface="Arial"/>
            </a:endParaRPr>
          </a:p>
        </p:txBody>
      </p:sp>
      <p:sp>
        <p:nvSpPr>
          <p:cNvPr id="382" name="Google Shape;382;p10"/>
          <p:cNvSpPr txBox="1"/>
          <p:nvPr/>
        </p:nvSpPr>
        <p:spPr>
          <a:xfrm>
            <a:off x="1911500" y="1469800"/>
            <a:ext cx="8127900" cy="4710000"/>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Clr>
                <a:srgbClr val="000000"/>
              </a:buClr>
              <a:buSzPts val="1125"/>
              <a:buFont typeface="Arial"/>
              <a:buNone/>
            </a:pPr>
            <a:endParaRPr sz="11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25"/>
              <a:buFont typeface="Arial"/>
              <a:buNone/>
            </a:pPr>
            <a:endParaRPr sz="12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25"/>
              <a:buFont typeface="Arial"/>
              <a:buNone/>
            </a:pPr>
            <a:r>
              <a:rPr lang="en-SG" sz="1200" b="1" i="0" u="none" strike="noStrike" cap="none">
                <a:solidFill>
                  <a:srgbClr val="222222"/>
                </a:solidFill>
                <a:latin typeface="Arial"/>
                <a:ea typeface="Arial"/>
                <a:cs typeface="Arial"/>
                <a:sym typeface="Arial"/>
              </a:rPr>
              <a:t>Little Hands Bilingual Bicultural Programme</a:t>
            </a:r>
            <a:endParaRPr sz="1200" b="1" i="0" u="none" strike="noStrike" cap="none">
              <a:solidFill>
                <a:srgbClr val="222222"/>
              </a:solidFill>
              <a:latin typeface="Arial"/>
              <a:ea typeface="Arial"/>
              <a:cs typeface="Arial"/>
              <a:sym typeface="Arial"/>
            </a:endParaRPr>
          </a:p>
          <a:p>
            <a:pPr marL="457200" marR="0" lvl="0" indent="-304800" algn="l" rtl="0">
              <a:lnSpc>
                <a:spcPct val="100000"/>
              </a:lnSpc>
              <a:spcBef>
                <a:spcPts val="0"/>
              </a:spcBef>
              <a:spcAft>
                <a:spcPts val="0"/>
              </a:spcAft>
              <a:buClr>
                <a:srgbClr val="222222"/>
              </a:buClr>
              <a:buSzPts val="1200"/>
              <a:buFont typeface="Arial"/>
              <a:buChar char="●"/>
            </a:pPr>
            <a:r>
              <a:rPr lang="en-SG" sz="1200" b="0" i="0" u="none" strike="noStrike" cap="none">
                <a:solidFill>
                  <a:srgbClr val="222222"/>
                </a:solidFill>
                <a:latin typeface="Arial"/>
                <a:ea typeface="Arial"/>
                <a:cs typeface="Arial"/>
                <a:sym typeface="Arial"/>
              </a:rPr>
              <a:t>Enrolment : </a:t>
            </a:r>
            <a:r>
              <a:rPr lang="en-SG" sz="1200" b="1" i="0" u="none" strike="noStrike" cap="none">
                <a:solidFill>
                  <a:srgbClr val="222222"/>
                </a:solidFill>
                <a:latin typeface="Arial"/>
                <a:ea typeface="Arial"/>
                <a:cs typeface="Arial"/>
                <a:sym typeface="Arial"/>
              </a:rPr>
              <a:t>10</a:t>
            </a:r>
            <a:endParaRPr sz="1200" b="1" i="0" u="none" strike="noStrike" cap="none">
              <a:solidFill>
                <a:srgbClr val="222222"/>
              </a:solidFill>
              <a:latin typeface="Arial"/>
              <a:ea typeface="Arial"/>
              <a:cs typeface="Arial"/>
              <a:sym typeface="Arial"/>
            </a:endParaRPr>
          </a:p>
          <a:p>
            <a:pPr marL="457200" marR="0" lvl="0" indent="-304800" algn="l" rtl="0">
              <a:lnSpc>
                <a:spcPct val="100000"/>
              </a:lnSpc>
              <a:spcBef>
                <a:spcPts val="0"/>
              </a:spcBef>
              <a:spcAft>
                <a:spcPts val="0"/>
              </a:spcAft>
              <a:buClr>
                <a:srgbClr val="222222"/>
              </a:buClr>
              <a:buSzPts val="1200"/>
              <a:buFont typeface="Arial"/>
              <a:buChar char="●"/>
            </a:pPr>
            <a:r>
              <a:rPr lang="en-SG" sz="1200" b="0" i="0" u="none" strike="noStrike" cap="none">
                <a:solidFill>
                  <a:srgbClr val="222222"/>
                </a:solidFill>
                <a:latin typeface="Arial"/>
                <a:ea typeface="Arial"/>
                <a:cs typeface="Arial"/>
                <a:sym typeface="Arial"/>
              </a:rPr>
              <a:t>To conduct physical visits to EIPIC centres to meet with parents of Deaf children </a:t>
            </a:r>
            <a:r>
              <a:rPr lang="en-SG" sz="1200" b="1" i="0" u="none" strike="noStrike" cap="none">
                <a:solidFill>
                  <a:srgbClr val="222222"/>
                </a:solidFill>
                <a:latin typeface="Arial"/>
                <a:ea typeface="Arial"/>
                <a:cs typeface="Arial"/>
                <a:sym typeface="Arial"/>
              </a:rPr>
              <a:t>2 </a:t>
            </a:r>
            <a:r>
              <a:rPr lang="en-SG" sz="1200" b="0" i="0" u="none" strike="noStrike" cap="none">
                <a:solidFill>
                  <a:srgbClr val="222222"/>
                </a:solidFill>
                <a:latin typeface="Arial"/>
                <a:ea typeface="Arial"/>
                <a:cs typeface="Arial"/>
                <a:sym typeface="Arial"/>
              </a:rPr>
              <a:t>times yearly</a:t>
            </a:r>
            <a:endParaRPr sz="12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25"/>
              <a:buFont typeface="Arial"/>
              <a:buNone/>
            </a:pPr>
            <a:endParaRPr sz="1200" b="0"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SG" sz="1200" b="1" i="0" u="none" strike="noStrike" cap="none">
                <a:solidFill>
                  <a:srgbClr val="222222"/>
                </a:solidFill>
                <a:latin typeface="Arial"/>
                <a:ea typeface="Arial"/>
                <a:cs typeface="Arial"/>
                <a:sym typeface="Arial"/>
              </a:rPr>
              <a:t>Training</a:t>
            </a:r>
            <a:endParaRPr sz="1200" b="1" i="0" u="none" strike="noStrike" cap="none">
              <a:solidFill>
                <a:srgbClr val="222222"/>
              </a:solidFill>
              <a:latin typeface="Arial"/>
              <a:ea typeface="Arial"/>
              <a:cs typeface="Arial"/>
              <a:sym typeface="Arial"/>
            </a:endParaRPr>
          </a:p>
          <a:p>
            <a:pPr marL="457200" marR="0" lvl="0" indent="-304800" algn="l" rtl="0">
              <a:lnSpc>
                <a:spcPct val="100000"/>
              </a:lnSpc>
              <a:spcBef>
                <a:spcPts val="0"/>
              </a:spcBef>
              <a:spcAft>
                <a:spcPts val="0"/>
              </a:spcAft>
              <a:buClr>
                <a:srgbClr val="222222"/>
              </a:buClr>
              <a:buSzPts val="1200"/>
              <a:buFont typeface="Arial"/>
              <a:buChar char="●"/>
            </a:pPr>
            <a:r>
              <a:rPr lang="en-SG" sz="1200" b="0" i="0" u="none" strike="noStrike" cap="none">
                <a:solidFill>
                  <a:srgbClr val="222222"/>
                </a:solidFill>
                <a:latin typeface="Arial"/>
                <a:ea typeface="Arial"/>
                <a:cs typeface="Arial"/>
                <a:sym typeface="Arial"/>
              </a:rPr>
              <a:t>To conduct training on Deaf education for SADeaf educators </a:t>
            </a:r>
            <a:r>
              <a:rPr lang="en-SG" sz="1200" b="1" i="0" u="none" strike="noStrike" cap="none">
                <a:solidFill>
                  <a:srgbClr val="222222"/>
                </a:solidFill>
                <a:latin typeface="Arial"/>
                <a:ea typeface="Arial"/>
                <a:cs typeface="Arial"/>
                <a:sym typeface="Arial"/>
              </a:rPr>
              <a:t>twice </a:t>
            </a:r>
            <a:r>
              <a:rPr lang="en-SG" sz="1200" b="0" i="0" u="none" strike="noStrike" cap="none">
                <a:solidFill>
                  <a:srgbClr val="222222"/>
                </a:solidFill>
                <a:latin typeface="Arial"/>
                <a:ea typeface="Arial"/>
                <a:cs typeface="Arial"/>
                <a:sym typeface="Arial"/>
              </a:rPr>
              <a:t>yearly</a:t>
            </a:r>
            <a:endParaRPr sz="1200" b="0" i="0" u="none" strike="noStrike" cap="none">
              <a:solidFill>
                <a:srgbClr val="222222"/>
              </a:solidFill>
              <a:latin typeface="Arial"/>
              <a:ea typeface="Arial"/>
              <a:cs typeface="Arial"/>
              <a:sym typeface="Arial"/>
            </a:endParaRPr>
          </a:p>
          <a:p>
            <a:pPr marL="457200" marR="0" lvl="0" indent="-304800" algn="l" rtl="0">
              <a:lnSpc>
                <a:spcPct val="100000"/>
              </a:lnSpc>
              <a:spcBef>
                <a:spcPts val="0"/>
              </a:spcBef>
              <a:spcAft>
                <a:spcPts val="0"/>
              </a:spcAft>
              <a:buClr>
                <a:srgbClr val="222222"/>
              </a:buClr>
              <a:buSzPts val="1200"/>
              <a:buFont typeface="Arial"/>
              <a:buChar char="●"/>
            </a:pPr>
            <a:r>
              <a:rPr lang="en-SG" sz="1200" b="0" i="0" u="none" strike="noStrike" cap="none">
                <a:solidFill>
                  <a:srgbClr val="222222"/>
                </a:solidFill>
                <a:latin typeface="Arial"/>
                <a:ea typeface="Arial"/>
                <a:cs typeface="Arial"/>
                <a:sym typeface="Arial"/>
              </a:rPr>
              <a:t>To conduct induction training for </a:t>
            </a:r>
            <a:r>
              <a:rPr lang="en-SG" sz="1200" b="1" i="0" u="none" strike="noStrike" cap="none">
                <a:solidFill>
                  <a:srgbClr val="222222"/>
                </a:solidFill>
                <a:latin typeface="Arial"/>
                <a:ea typeface="Arial"/>
                <a:cs typeface="Arial"/>
                <a:sym typeface="Arial"/>
              </a:rPr>
              <a:t>new</a:t>
            </a:r>
            <a:r>
              <a:rPr lang="en-SG" sz="1200" b="0" i="0" u="none" strike="noStrike" cap="none">
                <a:solidFill>
                  <a:srgbClr val="222222"/>
                </a:solidFill>
                <a:latin typeface="Arial"/>
                <a:ea typeface="Arial"/>
                <a:cs typeface="Arial"/>
                <a:sym typeface="Arial"/>
              </a:rPr>
              <a:t> educators</a:t>
            </a:r>
            <a:endParaRPr sz="1200" b="0" i="0" u="none" strike="noStrike" cap="none">
              <a:solidFill>
                <a:srgbClr val="222222"/>
              </a:solidFill>
              <a:latin typeface="Arial"/>
              <a:ea typeface="Arial"/>
              <a:cs typeface="Arial"/>
              <a:sym typeface="Arial"/>
            </a:endParaRPr>
          </a:p>
          <a:p>
            <a:pPr marL="457200" marR="0" lvl="0" indent="-304800" algn="l" rtl="0">
              <a:lnSpc>
                <a:spcPct val="100000"/>
              </a:lnSpc>
              <a:spcBef>
                <a:spcPts val="0"/>
              </a:spcBef>
              <a:spcAft>
                <a:spcPts val="0"/>
              </a:spcAft>
              <a:buClr>
                <a:srgbClr val="222222"/>
              </a:buClr>
              <a:buSzPts val="1200"/>
              <a:buFont typeface="Arial"/>
              <a:buChar char="●"/>
            </a:pPr>
            <a:r>
              <a:rPr lang="en-SG" sz="1200" b="1" i="0" u="none" strike="noStrike" cap="none">
                <a:solidFill>
                  <a:srgbClr val="222222"/>
                </a:solidFill>
                <a:latin typeface="Arial"/>
                <a:ea typeface="Arial"/>
                <a:cs typeface="Arial"/>
                <a:sym typeface="Arial"/>
              </a:rPr>
              <a:t>To record all books related to Deaf topics by 2023 for SADeaf Library</a:t>
            </a:r>
            <a:endParaRPr sz="1200" b="1" i="0" u="none" strike="noStrike" cap="none">
              <a:solidFill>
                <a:srgbClr val="222222"/>
              </a:solidFill>
              <a:latin typeface="Arial"/>
              <a:ea typeface="Arial"/>
              <a:cs typeface="Arial"/>
              <a:sym typeface="Arial"/>
            </a:endParaRPr>
          </a:p>
          <a:p>
            <a:pPr marL="457200" marR="0" lvl="0" indent="-304800" algn="l" rtl="0">
              <a:lnSpc>
                <a:spcPct val="100000"/>
              </a:lnSpc>
              <a:spcBef>
                <a:spcPts val="0"/>
              </a:spcBef>
              <a:spcAft>
                <a:spcPts val="0"/>
              </a:spcAft>
              <a:buClr>
                <a:srgbClr val="222222"/>
              </a:buClr>
              <a:buSzPts val="1200"/>
              <a:buFont typeface="Arial"/>
              <a:buChar char="●"/>
            </a:pPr>
            <a:r>
              <a:rPr lang="en-SG" sz="1200" b="0" i="0" u="none" strike="noStrike" cap="none">
                <a:solidFill>
                  <a:srgbClr val="222222"/>
                </a:solidFill>
                <a:latin typeface="Arial"/>
                <a:ea typeface="Arial"/>
                <a:cs typeface="Arial"/>
                <a:sym typeface="Arial"/>
              </a:rPr>
              <a:t>To set up the SADeaf Library loan system by mid </a:t>
            </a:r>
            <a:r>
              <a:rPr lang="en-SG" sz="1200" b="1" i="0" u="none" strike="noStrike" cap="none">
                <a:solidFill>
                  <a:srgbClr val="222222"/>
                </a:solidFill>
                <a:latin typeface="Arial"/>
                <a:ea typeface="Arial"/>
                <a:cs typeface="Arial"/>
                <a:sym typeface="Arial"/>
              </a:rPr>
              <a:t>2024</a:t>
            </a:r>
            <a:endParaRPr sz="1200" b="1"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25"/>
              <a:buFont typeface="Arial"/>
              <a:buNone/>
            </a:pPr>
            <a:endParaRPr sz="1200" b="1" i="0" u="none" strike="noStrike" cap="none">
              <a:solidFill>
                <a:srgbClr val="222222"/>
              </a:solidFill>
              <a:highlight>
                <a:srgbClr val="EEFF4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125"/>
              <a:buFont typeface="Arial"/>
              <a:buNone/>
            </a:pPr>
            <a:r>
              <a:rPr lang="en-SG" sz="1200" b="1" i="0" u="none" strike="noStrike" cap="none">
                <a:solidFill>
                  <a:srgbClr val="222222"/>
                </a:solidFill>
                <a:latin typeface="Arial"/>
                <a:ea typeface="Arial"/>
                <a:cs typeface="Arial"/>
                <a:sym typeface="Arial"/>
              </a:rPr>
              <a:t>Deaf Education</a:t>
            </a:r>
            <a:endParaRPr sz="1200" b="1" i="0" u="none" strike="noStrike" cap="none">
              <a:solidFill>
                <a:srgbClr val="222222"/>
              </a:solidFill>
              <a:latin typeface="Arial"/>
              <a:ea typeface="Arial"/>
              <a:cs typeface="Arial"/>
              <a:sym typeface="Arial"/>
            </a:endParaRPr>
          </a:p>
          <a:p>
            <a:pPr marL="457200" marR="0" lvl="0" indent="-304800" algn="l" rtl="0">
              <a:lnSpc>
                <a:spcPct val="100000"/>
              </a:lnSpc>
              <a:spcBef>
                <a:spcPts val="0"/>
              </a:spcBef>
              <a:spcAft>
                <a:spcPts val="0"/>
              </a:spcAft>
              <a:buClr>
                <a:srgbClr val="222222"/>
              </a:buClr>
              <a:buSzPts val="1200"/>
              <a:buFont typeface="Arial"/>
              <a:buChar char="●"/>
            </a:pPr>
            <a:r>
              <a:rPr lang="en-SG" sz="1200" b="0" i="0" u="none" strike="noStrike" cap="none">
                <a:solidFill>
                  <a:srgbClr val="222222"/>
                </a:solidFill>
                <a:latin typeface="Arial"/>
                <a:ea typeface="Arial"/>
                <a:cs typeface="Arial"/>
                <a:sym typeface="Arial"/>
              </a:rPr>
              <a:t>to recruit staff to meet the schools’ needs (forecasted)</a:t>
            </a:r>
            <a:endParaRPr sz="12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25"/>
              <a:buFont typeface="Arial"/>
              <a:buNone/>
            </a:pPr>
            <a:endParaRPr sz="1200" b="1" i="0" u="none" strike="noStrike" cap="none">
              <a:solidFill>
                <a:srgbClr val="0000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25"/>
              <a:buFont typeface="Arial"/>
              <a:buNone/>
            </a:pPr>
            <a:r>
              <a:rPr lang="en-SG" sz="1200" b="1" i="0" u="none" strike="noStrike" cap="none">
                <a:solidFill>
                  <a:srgbClr val="222222"/>
                </a:solidFill>
                <a:latin typeface="Arial"/>
                <a:ea typeface="Arial"/>
                <a:cs typeface="Arial"/>
                <a:sym typeface="Arial"/>
              </a:rPr>
              <a:t>Fundraising</a:t>
            </a:r>
            <a:endParaRPr sz="1200" b="1" i="0" u="none" strike="noStrike" cap="none">
              <a:solidFill>
                <a:srgbClr val="222222"/>
              </a:solidFill>
              <a:latin typeface="Arial"/>
              <a:ea typeface="Arial"/>
              <a:cs typeface="Arial"/>
              <a:sym typeface="Arial"/>
            </a:endParaRPr>
          </a:p>
          <a:p>
            <a:pPr marL="457200" marR="0" lvl="0" indent="-304800" algn="l" rtl="0">
              <a:lnSpc>
                <a:spcPct val="100000"/>
              </a:lnSpc>
              <a:spcBef>
                <a:spcPts val="0"/>
              </a:spcBef>
              <a:spcAft>
                <a:spcPts val="0"/>
              </a:spcAft>
              <a:buClr>
                <a:srgbClr val="222222"/>
              </a:buClr>
              <a:buSzPts val="1200"/>
              <a:buFont typeface="Arial"/>
              <a:buChar char="●"/>
            </a:pPr>
            <a:r>
              <a:rPr lang="en-SG" sz="1200" b="0" i="0" u="none" strike="noStrike" cap="none">
                <a:solidFill>
                  <a:srgbClr val="222222"/>
                </a:solidFill>
                <a:latin typeface="Arial"/>
                <a:ea typeface="Arial"/>
                <a:cs typeface="Arial"/>
                <a:sym typeface="Arial"/>
              </a:rPr>
              <a:t>To raise </a:t>
            </a:r>
            <a:r>
              <a:rPr lang="en-SG" sz="1200" b="1" i="0" u="none" strike="noStrike" cap="none">
                <a:solidFill>
                  <a:srgbClr val="222222"/>
                </a:solidFill>
                <a:latin typeface="Arial"/>
                <a:ea typeface="Arial"/>
                <a:cs typeface="Arial"/>
                <a:sym typeface="Arial"/>
              </a:rPr>
              <a:t>$1.2 m </a:t>
            </a:r>
            <a:r>
              <a:rPr lang="en-SG" sz="1200" b="0" i="0" u="none" strike="noStrike" cap="none">
                <a:solidFill>
                  <a:srgbClr val="222222"/>
                </a:solidFill>
                <a:latin typeface="Arial"/>
                <a:ea typeface="Arial"/>
                <a:cs typeface="Arial"/>
                <a:sym typeface="Arial"/>
              </a:rPr>
              <a:t>through fundraising efforts (excluding grants).</a:t>
            </a:r>
            <a:endParaRPr sz="1200" b="0" i="0" u="none" strike="noStrike" cap="none">
              <a:solidFill>
                <a:srgbClr val="222222"/>
              </a:solidFill>
              <a:latin typeface="Arial"/>
              <a:ea typeface="Arial"/>
              <a:cs typeface="Arial"/>
              <a:sym typeface="Arial"/>
            </a:endParaRPr>
          </a:p>
          <a:p>
            <a:pPr marL="457200" marR="0" lvl="0" indent="-304800" algn="l" rtl="0">
              <a:lnSpc>
                <a:spcPct val="100000"/>
              </a:lnSpc>
              <a:spcBef>
                <a:spcPts val="0"/>
              </a:spcBef>
              <a:spcAft>
                <a:spcPts val="0"/>
              </a:spcAft>
              <a:buClr>
                <a:srgbClr val="222222"/>
              </a:buClr>
              <a:buSzPts val="1200"/>
              <a:buFont typeface="Arial"/>
              <a:buChar char="●"/>
            </a:pPr>
            <a:r>
              <a:rPr lang="en-SG" sz="1200" b="0" i="0" u="none" strike="noStrike" cap="none">
                <a:solidFill>
                  <a:srgbClr val="222222"/>
                </a:solidFill>
                <a:latin typeface="Arial"/>
                <a:ea typeface="Arial"/>
                <a:cs typeface="Arial"/>
                <a:sym typeface="Arial"/>
              </a:rPr>
              <a:t>To bring at least </a:t>
            </a:r>
            <a:r>
              <a:rPr lang="en-SG" sz="1200" b="1" i="0" u="none" strike="noStrike" cap="none">
                <a:solidFill>
                  <a:srgbClr val="222222"/>
                </a:solidFill>
                <a:latin typeface="Arial"/>
                <a:ea typeface="Arial"/>
                <a:cs typeface="Arial"/>
                <a:sym typeface="Arial"/>
              </a:rPr>
              <a:t>two</a:t>
            </a:r>
            <a:r>
              <a:rPr lang="en-SG" sz="1200" b="0" i="0" u="none" strike="noStrike" cap="none">
                <a:solidFill>
                  <a:srgbClr val="222222"/>
                </a:solidFill>
                <a:latin typeface="Arial"/>
                <a:ea typeface="Arial"/>
                <a:cs typeface="Arial"/>
                <a:sym typeface="Arial"/>
              </a:rPr>
              <a:t> new Ambassadors for the Deaf.</a:t>
            </a:r>
            <a:endParaRPr sz="12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25"/>
              <a:buFont typeface="Arial"/>
              <a:buNone/>
            </a:pPr>
            <a:endParaRPr sz="1200" b="1"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25"/>
              <a:buFont typeface="Arial"/>
              <a:buNone/>
            </a:pPr>
            <a:r>
              <a:rPr lang="en-SG" sz="1200" b="1" i="0" u="none" strike="noStrike" cap="none">
                <a:solidFill>
                  <a:srgbClr val="222222"/>
                </a:solidFill>
                <a:latin typeface="Arial"/>
                <a:ea typeface="Arial"/>
                <a:cs typeface="Arial"/>
                <a:sym typeface="Arial"/>
              </a:rPr>
              <a:t>Mountbatten Vocational School</a:t>
            </a:r>
            <a:endParaRPr sz="1200" b="0" i="0" u="none" strike="noStrike" cap="none">
              <a:solidFill>
                <a:srgbClr val="222222"/>
              </a:solidFill>
              <a:latin typeface="Arial"/>
              <a:ea typeface="Arial"/>
              <a:cs typeface="Arial"/>
              <a:sym typeface="Arial"/>
            </a:endParaRPr>
          </a:p>
          <a:p>
            <a:pPr marL="457200" marR="0" lvl="0" indent="-304800" algn="l" rtl="0">
              <a:lnSpc>
                <a:spcPct val="100000"/>
              </a:lnSpc>
              <a:spcBef>
                <a:spcPts val="0"/>
              </a:spcBef>
              <a:spcAft>
                <a:spcPts val="0"/>
              </a:spcAft>
              <a:buClr>
                <a:srgbClr val="222222"/>
              </a:buClr>
              <a:buSzPts val="1200"/>
              <a:buFont typeface="Arial"/>
              <a:buChar char="●"/>
            </a:pPr>
            <a:r>
              <a:rPr lang="en-SG" sz="1200" b="0" i="0" u="none" strike="noStrike" cap="none">
                <a:solidFill>
                  <a:srgbClr val="222222"/>
                </a:solidFill>
                <a:latin typeface="Arial"/>
                <a:ea typeface="Arial"/>
                <a:cs typeface="Arial"/>
                <a:sym typeface="Arial"/>
              </a:rPr>
              <a:t>To increase number of students to </a:t>
            </a:r>
            <a:r>
              <a:rPr lang="en-SG" sz="1200" b="1" i="0" u="none" strike="noStrike" cap="none">
                <a:solidFill>
                  <a:srgbClr val="222222"/>
                </a:solidFill>
                <a:latin typeface="Arial"/>
                <a:ea typeface="Arial"/>
                <a:cs typeface="Arial"/>
                <a:sym typeface="Arial"/>
              </a:rPr>
              <a:t>70</a:t>
            </a:r>
            <a:r>
              <a:rPr lang="en-SG" sz="1200" b="0" i="0" u="none" strike="noStrike" cap="none">
                <a:solidFill>
                  <a:srgbClr val="222222"/>
                </a:solidFill>
                <a:latin typeface="Arial"/>
                <a:ea typeface="Arial"/>
                <a:cs typeface="Arial"/>
                <a:sym typeface="Arial"/>
              </a:rPr>
              <a:t>.</a:t>
            </a:r>
            <a:endParaRPr sz="1200" b="0" i="0" u="none" strike="noStrike" cap="none">
              <a:solidFill>
                <a:srgbClr val="222222"/>
              </a:solidFill>
              <a:latin typeface="Arial"/>
              <a:ea typeface="Arial"/>
              <a:cs typeface="Arial"/>
              <a:sym typeface="Arial"/>
            </a:endParaRPr>
          </a:p>
          <a:p>
            <a:pPr marL="457200" marR="0" lvl="0" indent="-304800" algn="l" rtl="0">
              <a:lnSpc>
                <a:spcPct val="100000"/>
              </a:lnSpc>
              <a:spcBef>
                <a:spcPts val="0"/>
              </a:spcBef>
              <a:spcAft>
                <a:spcPts val="0"/>
              </a:spcAft>
              <a:buClr>
                <a:srgbClr val="222222"/>
              </a:buClr>
              <a:buSzPts val="1200"/>
              <a:buFont typeface="Arial"/>
              <a:buChar char="●"/>
            </a:pPr>
            <a:r>
              <a:rPr lang="en-SG" sz="1200" b="0" i="0" u="none" strike="noStrike" cap="none">
                <a:solidFill>
                  <a:srgbClr val="222222"/>
                </a:solidFill>
                <a:latin typeface="Arial"/>
                <a:ea typeface="Arial"/>
                <a:cs typeface="Arial"/>
                <a:sym typeface="Arial"/>
              </a:rPr>
              <a:t>To support at least </a:t>
            </a:r>
            <a:r>
              <a:rPr lang="en-SG" sz="1200" b="1" i="0" u="none" strike="noStrike" cap="none">
                <a:solidFill>
                  <a:srgbClr val="222222"/>
                </a:solidFill>
                <a:latin typeface="Arial"/>
                <a:ea typeface="Arial"/>
                <a:cs typeface="Arial"/>
                <a:sym typeface="Arial"/>
              </a:rPr>
              <a:t>75%</a:t>
            </a:r>
            <a:r>
              <a:rPr lang="en-SG" sz="1200" b="0" i="0" u="none" strike="noStrike" cap="none">
                <a:solidFill>
                  <a:srgbClr val="222222"/>
                </a:solidFill>
                <a:latin typeface="Arial"/>
                <a:ea typeface="Arial"/>
                <a:cs typeface="Arial"/>
                <a:sym typeface="Arial"/>
              </a:rPr>
              <a:t> of the students to gain employment upon their graduation. </a:t>
            </a:r>
            <a:endParaRPr sz="12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None/>
            </a:pPr>
            <a:endParaRPr sz="1200">
              <a:solidFill>
                <a:srgbClr val="222222"/>
              </a:solidFill>
            </a:endParaRPr>
          </a:p>
          <a:p>
            <a:pPr marL="45720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25"/>
              <a:buFont typeface="Arial"/>
              <a:buNone/>
            </a:pPr>
            <a:endParaRPr sz="1100" b="0" i="0" u="none" strike="noStrike" cap="none">
              <a:solidFill>
                <a:srgbClr val="222222"/>
              </a:solidFill>
              <a:latin typeface="Arial"/>
              <a:ea typeface="Arial"/>
              <a:cs typeface="Arial"/>
              <a:sym typeface="Arial"/>
            </a:endParaRPr>
          </a:p>
        </p:txBody>
      </p:sp>
      <p:sp>
        <p:nvSpPr>
          <p:cNvPr id="383" name="Google Shape;383;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SG"/>
              <a:t>15</a:t>
            </a:fld>
            <a:endParaRPr/>
          </a:p>
        </p:txBody>
      </p:sp>
      <p:pic>
        <p:nvPicPr>
          <p:cNvPr id="384" name="Google Shape;384;p10"/>
          <p:cNvPicPr preferRelativeResize="0"/>
          <p:nvPr/>
        </p:nvPicPr>
        <p:blipFill rotWithShape="1">
          <a:blip r:embed="rId3">
            <a:alphaModFix/>
          </a:blip>
          <a:srcRect/>
          <a:stretch/>
        </p:blipFill>
        <p:spPr>
          <a:xfrm>
            <a:off x="10130828" y="-1"/>
            <a:ext cx="2061174" cy="15753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7"/>
          <p:cNvSpPr txBox="1"/>
          <p:nvPr/>
        </p:nvSpPr>
        <p:spPr>
          <a:xfrm>
            <a:off x="461726" y="394934"/>
            <a:ext cx="11519265" cy="570076"/>
          </a:xfrm>
          <a:prstGeom prst="rect">
            <a:avLst/>
          </a:prstGeom>
          <a:noFill/>
          <a:ln>
            <a:noFill/>
          </a:ln>
        </p:spPr>
        <p:txBody>
          <a:bodyPr spcFirstLastPara="1" wrap="square" lIns="25400" tIns="25400" rIns="25400" bIns="25400" anchor="ctr" anchorCtr="0">
            <a:noAutofit/>
          </a:bodyPr>
          <a:lstStyle/>
          <a:p>
            <a:pPr marL="0" marR="0" lvl="0" indent="0" algn="l" rtl="0">
              <a:lnSpc>
                <a:spcPct val="94642"/>
              </a:lnSpc>
              <a:spcBef>
                <a:spcPts val="0"/>
              </a:spcBef>
              <a:spcAft>
                <a:spcPts val="0"/>
              </a:spcAft>
              <a:buNone/>
            </a:pPr>
            <a:r>
              <a:rPr lang="en-SG" sz="2800" b="1" i="0" u="none" strike="noStrike" cap="none">
                <a:solidFill>
                  <a:srgbClr val="000000"/>
                </a:solidFill>
                <a:latin typeface="Century Gothic"/>
                <a:ea typeface="Century Gothic"/>
                <a:cs typeface="Century Gothic"/>
                <a:sym typeface="Century Gothic"/>
              </a:rPr>
              <a:t>Our Vision, Mission and Core Values </a:t>
            </a:r>
            <a:endParaRPr sz="2800" b="1" i="0" u="none" strike="noStrike" cap="none">
              <a:solidFill>
                <a:srgbClr val="000000"/>
              </a:solidFill>
              <a:latin typeface="Century Gothic"/>
              <a:ea typeface="Century Gothic"/>
              <a:cs typeface="Century Gothic"/>
              <a:sym typeface="Century Gothic"/>
            </a:endParaRPr>
          </a:p>
        </p:txBody>
      </p:sp>
      <p:pic>
        <p:nvPicPr>
          <p:cNvPr id="160" name="Google Shape;160;p37"/>
          <p:cNvPicPr preferRelativeResize="0"/>
          <p:nvPr/>
        </p:nvPicPr>
        <p:blipFill rotWithShape="1">
          <a:blip r:embed="rId3">
            <a:alphaModFix/>
          </a:blip>
          <a:srcRect/>
          <a:stretch/>
        </p:blipFill>
        <p:spPr>
          <a:xfrm>
            <a:off x="10130826" y="0"/>
            <a:ext cx="2061174" cy="1575303"/>
          </a:xfrm>
          <a:prstGeom prst="rect">
            <a:avLst/>
          </a:prstGeom>
          <a:noFill/>
          <a:ln>
            <a:noFill/>
          </a:ln>
        </p:spPr>
      </p:pic>
      <p:sp>
        <p:nvSpPr>
          <p:cNvPr id="161" name="Google Shape;161;p37"/>
          <p:cNvSpPr txBox="1"/>
          <p:nvPr/>
        </p:nvSpPr>
        <p:spPr>
          <a:xfrm>
            <a:off x="1160408" y="1769312"/>
            <a:ext cx="10121900" cy="4201089"/>
          </a:xfrm>
          <a:prstGeom prst="rect">
            <a:avLst/>
          </a:prstGeom>
          <a:noFill/>
          <a:ln>
            <a:noFill/>
          </a:ln>
        </p:spPr>
        <p:txBody>
          <a:bodyPr spcFirstLastPara="1" wrap="square" lIns="68550" tIns="68550" rIns="68550" bIns="68550" anchor="t" anchorCtr="0">
            <a:spAutoFit/>
          </a:bodyPr>
          <a:lstStyle/>
          <a:p>
            <a:pPr marL="0" marR="0" lvl="0" indent="0" algn="ctr" rtl="0">
              <a:lnSpc>
                <a:spcPct val="100000"/>
              </a:lnSpc>
              <a:spcBef>
                <a:spcPts val="0"/>
              </a:spcBef>
              <a:spcAft>
                <a:spcPts val="0"/>
              </a:spcAft>
              <a:buClr>
                <a:srgbClr val="000000"/>
              </a:buClr>
              <a:buSzPts val="1425"/>
              <a:buFont typeface="Arial"/>
              <a:buNone/>
            </a:pPr>
            <a:r>
              <a:rPr lang="en-SG" sz="2400" b="1" i="0" u="none" strike="noStrike" cap="none">
                <a:solidFill>
                  <a:schemeClr val="accent1"/>
                </a:solidFill>
                <a:latin typeface="Arial"/>
                <a:ea typeface="Arial"/>
                <a:cs typeface="Arial"/>
                <a:sym typeface="Arial"/>
              </a:rPr>
              <a:t>Vision</a:t>
            </a:r>
            <a:endParaRPr sz="24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25"/>
              <a:buFont typeface="Arial"/>
              <a:buNone/>
            </a:pPr>
            <a:r>
              <a:rPr lang="en-SG" sz="2400" b="0" i="0" u="none" strike="noStrike" cap="none">
                <a:solidFill>
                  <a:srgbClr val="222222"/>
                </a:solidFill>
                <a:latin typeface="Arial"/>
                <a:ea typeface="Arial"/>
                <a:cs typeface="Arial"/>
                <a:sym typeface="Arial"/>
              </a:rPr>
              <a:t>To be the leading organisation in advocating equal opportunity, in all aspects, for the Deaf and Hard of Hearing, and supporting them to reach their full potential.</a:t>
            </a:r>
            <a:endParaRPr/>
          </a:p>
          <a:p>
            <a:pPr marL="0" marR="0" lvl="0" indent="0" algn="ctr" rtl="0">
              <a:lnSpc>
                <a:spcPct val="100000"/>
              </a:lnSpc>
              <a:spcBef>
                <a:spcPts val="0"/>
              </a:spcBef>
              <a:spcAft>
                <a:spcPts val="0"/>
              </a:spcAft>
              <a:buClr>
                <a:srgbClr val="000000"/>
              </a:buClr>
              <a:buSzPts val="1425"/>
              <a:buFont typeface="Arial"/>
              <a:buNone/>
            </a:pPr>
            <a:endParaRPr sz="2400" b="0" i="0" u="none" strike="noStrike" cap="none">
              <a:solidFill>
                <a:srgbClr val="22222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25"/>
              <a:buFont typeface="Arial"/>
              <a:buNone/>
            </a:pPr>
            <a:r>
              <a:rPr lang="en-SG" sz="2400" b="1" i="0" u="none" strike="noStrike" cap="none">
                <a:solidFill>
                  <a:schemeClr val="accent1"/>
                </a:solidFill>
                <a:latin typeface="Arial"/>
                <a:ea typeface="Arial"/>
                <a:cs typeface="Arial"/>
                <a:sym typeface="Arial"/>
              </a:rPr>
              <a:t>Mission</a:t>
            </a:r>
            <a:endParaRPr sz="24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25"/>
              <a:buFont typeface="Arial"/>
              <a:buNone/>
            </a:pPr>
            <a:r>
              <a:rPr lang="en-SG" sz="2400" b="0" i="0" u="none" strike="noStrike" cap="none">
                <a:solidFill>
                  <a:srgbClr val="222222"/>
                </a:solidFill>
                <a:latin typeface="Arial"/>
                <a:ea typeface="Arial"/>
                <a:cs typeface="Arial"/>
                <a:sym typeface="Arial"/>
              </a:rPr>
              <a:t>To assist the Deaf and Hard of Hearing to achieve a better quality of life and to enable them to integrate and contribute to society.</a:t>
            </a:r>
            <a:endParaRPr/>
          </a:p>
          <a:p>
            <a:pPr marL="0" marR="0" lvl="0" indent="0" algn="ctr" rtl="0">
              <a:lnSpc>
                <a:spcPct val="100000"/>
              </a:lnSpc>
              <a:spcBef>
                <a:spcPts val="0"/>
              </a:spcBef>
              <a:spcAft>
                <a:spcPts val="0"/>
              </a:spcAft>
              <a:buClr>
                <a:srgbClr val="000000"/>
              </a:buClr>
              <a:buSzPts val="1425"/>
              <a:buFont typeface="Arial"/>
              <a:buNone/>
            </a:pPr>
            <a:endParaRPr sz="2400" b="0" i="0" u="none" strike="noStrike" cap="none">
              <a:solidFill>
                <a:srgbClr val="22222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25"/>
              <a:buFont typeface="Arial"/>
              <a:buNone/>
            </a:pPr>
            <a:r>
              <a:rPr lang="en-SG" sz="2400" b="1" i="0" u="none" strike="noStrike" cap="none">
                <a:solidFill>
                  <a:schemeClr val="accent1"/>
                </a:solidFill>
                <a:latin typeface="Arial"/>
                <a:ea typeface="Arial"/>
                <a:cs typeface="Arial"/>
                <a:sym typeface="Arial"/>
              </a:rPr>
              <a:t>Our Core Values</a:t>
            </a:r>
            <a:endParaRPr sz="2400" b="0" i="0" u="none" strike="noStrike" cap="none">
              <a:solidFill>
                <a:schemeClr val="accen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25"/>
              <a:buFont typeface="Arial"/>
              <a:buNone/>
            </a:pPr>
            <a:r>
              <a:rPr lang="en-SG" sz="2400" b="0" i="0" u="none" strike="noStrike" cap="none">
                <a:solidFill>
                  <a:srgbClr val="222222"/>
                </a:solidFill>
                <a:latin typeface="Arial"/>
                <a:ea typeface="Arial"/>
                <a:cs typeface="Arial"/>
                <a:sym typeface="Arial"/>
              </a:rPr>
              <a:t>Included | Empowered | Valued</a:t>
            </a:r>
            <a:endParaRPr sz="2400" b="0" i="0" u="none" strike="noStrike" cap="none">
              <a:solidFill>
                <a:srgbClr val="22222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49"/>
          <p:cNvPicPr preferRelativeResize="0"/>
          <p:nvPr/>
        </p:nvPicPr>
        <p:blipFill rotWithShape="1">
          <a:blip r:embed="rId3">
            <a:alphaModFix/>
          </a:blip>
          <a:srcRect/>
          <a:stretch/>
        </p:blipFill>
        <p:spPr>
          <a:xfrm>
            <a:off x="10130826" y="0"/>
            <a:ext cx="2061174" cy="1575303"/>
          </a:xfrm>
          <a:prstGeom prst="rect">
            <a:avLst/>
          </a:prstGeom>
          <a:noFill/>
          <a:ln>
            <a:noFill/>
          </a:ln>
        </p:spPr>
      </p:pic>
      <p:sp>
        <p:nvSpPr>
          <p:cNvPr id="167" name="Google Shape;167;p49"/>
          <p:cNvSpPr txBox="1"/>
          <p:nvPr/>
        </p:nvSpPr>
        <p:spPr>
          <a:xfrm>
            <a:off x="461726" y="394934"/>
            <a:ext cx="11519265" cy="570076"/>
          </a:xfrm>
          <a:prstGeom prst="rect">
            <a:avLst/>
          </a:prstGeom>
          <a:noFill/>
          <a:ln>
            <a:noFill/>
          </a:ln>
        </p:spPr>
        <p:txBody>
          <a:bodyPr spcFirstLastPara="1" wrap="square" lIns="25400" tIns="25400" rIns="25400" bIns="25400" anchor="ctr" anchorCtr="0">
            <a:noAutofit/>
          </a:bodyPr>
          <a:lstStyle/>
          <a:p>
            <a:pPr marL="0" marR="0" lvl="0" indent="0" algn="l" rtl="0">
              <a:lnSpc>
                <a:spcPct val="94642"/>
              </a:lnSpc>
              <a:spcBef>
                <a:spcPts val="0"/>
              </a:spcBef>
              <a:spcAft>
                <a:spcPts val="0"/>
              </a:spcAft>
              <a:buNone/>
            </a:pPr>
            <a:r>
              <a:rPr lang="en-SG" sz="2800" b="1" i="0" u="none" strike="noStrike" cap="none">
                <a:solidFill>
                  <a:srgbClr val="000000"/>
                </a:solidFill>
                <a:latin typeface="Century Gothic"/>
                <a:ea typeface="Century Gothic"/>
                <a:cs typeface="Century Gothic"/>
                <a:sym typeface="Century Gothic"/>
              </a:rPr>
              <a:t>Our Strategic Approach to Execute Our Vision and Mission</a:t>
            </a:r>
            <a:endParaRPr sz="2800" b="1" i="0" u="none" strike="noStrike" cap="none">
              <a:solidFill>
                <a:srgbClr val="000000"/>
              </a:solidFill>
              <a:latin typeface="Century Gothic"/>
              <a:ea typeface="Century Gothic"/>
              <a:cs typeface="Century Gothic"/>
              <a:sym typeface="Century Gothic"/>
            </a:endParaRPr>
          </a:p>
        </p:txBody>
      </p:sp>
      <p:sp>
        <p:nvSpPr>
          <p:cNvPr id="168" name="Google Shape;168;p49"/>
          <p:cNvSpPr txBox="1"/>
          <p:nvPr/>
        </p:nvSpPr>
        <p:spPr>
          <a:xfrm>
            <a:off x="1402872" y="4519046"/>
            <a:ext cx="9288856" cy="1575303"/>
          </a:xfrm>
          <a:prstGeom prst="rect">
            <a:avLst/>
          </a:prstGeom>
          <a:noFill/>
          <a:ln>
            <a:noFill/>
          </a:ln>
        </p:spPr>
        <p:txBody>
          <a:bodyPr spcFirstLastPara="1" wrap="square" lIns="68550" tIns="34275" rIns="68550" bIns="34275" anchor="b" anchorCtr="0">
            <a:normAutofit/>
          </a:bodyPr>
          <a:lstStyle/>
          <a:p>
            <a:pPr marL="0" marR="0" lvl="0" indent="0" algn="ctr" rtl="0">
              <a:lnSpc>
                <a:spcPct val="90000"/>
              </a:lnSpc>
              <a:spcBef>
                <a:spcPts val="0"/>
              </a:spcBef>
              <a:spcAft>
                <a:spcPts val="0"/>
              </a:spcAft>
              <a:buClr>
                <a:srgbClr val="FF0000"/>
              </a:buClr>
              <a:buSzPts val="6000"/>
              <a:buFont typeface="PT Sans Narrow"/>
              <a:buNone/>
            </a:pPr>
            <a:r>
              <a:rPr lang="en-SG" sz="3600" b="1" i="0" u="none" strike="noStrike" cap="none">
                <a:solidFill>
                  <a:srgbClr val="FF9900"/>
                </a:solidFill>
                <a:latin typeface="Arial"/>
                <a:ea typeface="Arial"/>
                <a:cs typeface="Arial"/>
                <a:sym typeface="Arial"/>
              </a:rPr>
              <a:t>We believe in amplifying our core values through the power of partnerships to better serve our community</a:t>
            </a:r>
            <a:endParaRPr/>
          </a:p>
        </p:txBody>
      </p:sp>
      <p:grpSp>
        <p:nvGrpSpPr>
          <p:cNvPr id="169" name="Google Shape;169;p49"/>
          <p:cNvGrpSpPr/>
          <p:nvPr/>
        </p:nvGrpSpPr>
        <p:grpSpPr>
          <a:xfrm>
            <a:off x="2078586" y="1430450"/>
            <a:ext cx="8209003" cy="2797452"/>
            <a:chOff x="179512" y="1592274"/>
            <a:chExt cx="8497932" cy="4897500"/>
          </a:xfrm>
        </p:grpSpPr>
        <p:sp>
          <p:nvSpPr>
            <p:cNvPr id="170" name="Google Shape;170;p49"/>
            <p:cNvSpPr/>
            <p:nvPr/>
          </p:nvSpPr>
          <p:spPr>
            <a:xfrm>
              <a:off x="5038144" y="1592274"/>
              <a:ext cx="3639300" cy="4897500"/>
            </a:xfrm>
            <a:prstGeom prst="rightArrow">
              <a:avLst>
                <a:gd name="adj1" fmla="val 69787"/>
                <a:gd name="adj2" fmla="val 35700"/>
              </a:avLst>
            </a:prstGeom>
            <a:solidFill>
              <a:schemeClr val="accent1"/>
            </a:solidFill>
            <a:ln>
              <a:noFill/>
            </a:ln>
          </p:spPr>
          <p:txBody>
            <a:bodyPr spcFirstLastPara="1" wrap="square" lIns="72000" tIns="72000" rIns="72000" bIns="72000" anchor="ctr" anchorCtr="1">
              <a:noAutofit/>
            </a:bodyPr>
            <a:lstStyle/>
            <a:p>
              <a:pPr marL="174625" marR="0" lvl="0" indent="-174625" algn="l" rtl="0">
                <a:lnSpc>
                  <a:spcPct val="100000"/>
                </a:lnSpc>
                <a:spcBef>
                  <a:spcPts val="0"/>
                </a:spcBef>
                <a:spcAft>
                  <a:spcPts val="0"/>
                </a:spcAft>
                <a:buNone/>
              </a:pPr>
              <a:r>
                <a:rPr lang="en-SG" sz="1400" b="1" i="0" u="none" strike="noStrike" cap="none">
                  <a:solidFill>
                    <a:schemeClr val="lt1"/>
                  </a:solidFill>
                  <a:latin typeface="Arial"/>
                  <a:ea typeface="Arial"/>
                  <a:cs typeface="Arial"/>
                  <a:sym typeface="Arial"/>
                </a:rPr>
                <a:t>    STRATEGIC</a:t>
              </a:r>
              <a:endParaRPr/>
            </a:p>
            <a:p>
              <a:pPr marL="174625" marR="0" lvl="0" indent="-174625" algn="l" rtl="0">
                <a:lnSpc>
                  <a:spcPct val="100000"/>
                </a:lnSpc>
                <a:spcBef>
                  <a:spcPts val="200"/>
                </a:spcBef>
                <a:spcAft>
                  <a:spcPts val="0"/>
                </a:spcAft>
                <a:buNone/>
              </a:pPr>
              <a:r>
                <a:rPr lang="en-SG" sz="1400" b="1" i="0" u="none" strike="noStrike" cap="none">
                  <a:solidFill>
                    <a:schemeClr val="lt1"/>
                  </a:solidFill>
                  <a:latin typeface="Arial"/>
                  <a:ea typeface="Arial"/>
                  <a:cs typeface="Arial"/>
                  <a:sym typeface="Arial"/>
                </a:rPr>
                <a:t>    PARTNERSHIPS</a:t>
              </a:r>
              <a:endParaRPr/>
            </a:p>
          </p:txBody>
        </p:sp>
        <p:sp>
          <p:nvSpPr>
            <p:cNvPr id="171" name="Google Shape;171;p49"/>
            <p:cNvSpPr/>
            <p:nvPr/>
          </p:nvSpPr>
          <p:spPr>
            <a:xfrm>
              <a:off x="182684" y="4457689"/>
              <a:ext cx="4429139" cy="1303353"/>
            </a:xfrm>
            <a:custGeom>
              <a:avLst/>
              <a:gdLst/>
              <a:ahLst/>
              <a:cxnLst/>
              <a:rect l="l" t="t" r="r" b="b"/>
              <a:pathLst>
                <a:path w="1828" h="636" extrusionOk="0">
                  <a:moveTo>
                    <a:pt x="1503" y="275"/>
                  </a:moveTo>
                  <a:lnTo>
                    <a:pt x="1503" y="635"/>
                  </a:lnTo>
                  <a:lnTo>
                    <a:pt x="1827" y="0"/>
                  </a:lnTo>
                  <a:lnTo>
                    <a:pt x="0" y="0"/>
                  </a:lnTo>
                  <a:lnTo>
                    <a:pt x="0" y="275"/>
                  </a:lnTo>
                  <a:lnTo>
                    <a:pt x="1503" y="275"/>
                  </a:lnTo>
                </a:path>
              </a:pathLst>
            </a:custGeom>
            <a:solidFill>
              <a:srgbClr val="FFA45B"/>
            </a:solidFill>
            <a:ln>
              <a:noFill/>
            </a:ln>
          </p:spPr>
          <p:txBody>
            <a:bodyPr spcFirstLastPara="1" wrap="square" lIns="72000" tIns="72000" rIns="72000" bIns="720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49"/>
            <p:cNvSpPr/>
            <p:nvPr/>
          </p:nvSpPr>
          <p:spPr>
            <a:xfrm>
              <a:off x="182684" y="2320915"/>
              <a:ext cx="4509393" cy="1300158"/>
            </a:xfrm>
            <a:custGeom>
              <a:avLst/>
              <a:gdLst/>
              <a:ahLst/>
              <a:cxnLst/>
              <a:rect l="l" t="t" r="r" b="b"/>
              <a:pathLst>
                <a:path w="1828" h="635" extrusionOk="0">
                  <a:moveTo>
                    <a:pt x="1503" y="358"/>
                  </a:moveTo>
                  <a:lnTo>
                    <a:pt x="1503" y="0"/>
                  </a:lnTo>
                  <a:lnTo>
                    <a:pt x="1827" y="634"/>
                  </a:lnTo>
                  <a:lnTo>
                    <a:pt x="0" y="634"/>
                  </a:lnTo>
                  <a:lnTo>
                    <a:pt x="0" y="358"/>
                  </a:lnTo>
                  <a:lnTo>
                    <a:pt x="1503" y="358"/>
                  </a:lnTo>
                </a:path>
              </a:pathLst>
            </a:custGeom>
            <a:solidFill>
              <a:srgbClr val="FFA45B"/>
            </a:solidFill>
            <a:ln>
              <a:noFill/>
            </a:ln>
          </p:spPr>
          <p:txBody>
            <a:bodyPr spcFirstLastPara="1" wrap="square" lIns="72000" tIns="72000" rIns="72000" bIns="72000" anchor="t" anchorCtr="0">
              <a:noAutofit/>
            </a:bodyPr>
            <a:lstStyle/>
            <a:p>
              <a:pPr marL="0" marR="0" lvl="0" indent="0" algn="l"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p:txBody>
        </p:sp>
        <p:sp>
          <p:nvSpPr>
            <p:cNvPr id="173" name="Google Shape;173;p49"/>
            <p:cNvSpPr/>
            <p:nvPr/>
          </p:nvSpPr>
          <p:spPr>
            <a:xfrm>
              <a:off x="182684" y="3719506"/>
              <a:ext cx="4855462" cy="655638"/>
            </a:xfrm>
            <a:custGeom>
              <a:avLst/>
              <a:gdLst/>
              <a:ahLst/>
              <a:cxnLst/>
              <a:rect l="l" t="t" r="r" b="b"/>
              <a:pathLst>
                <a:path w="1929" h="320" extrusionOk="0">
                  <a:moveTo>
                    <a:pt x="0" y="0"/>
                  </a:moveTo>
                  <a:lnTo>
                    <a:pt x="1856" y="0"/>
                  </a:lnTo>
                  <a:lnTo>
                    <a:pt x="1928" y="162"/>
                  </a:lnTo>
                  <a:lnTo>
                    <a:pt x="1853" y="319"/>
                  </a:lnTo>
                  <a:lnTo>
                    <a:pt x="0" y="318"/>
                  </a:lnTo>
                  <a:lnTo>
                    <a:pt x="0" y="0"/>
                  </a:lnTo>
                </a:path>
              </a:pathLst>
            </a:custGeom>
            <a:solidFill>
              <a:srgbClr val="FFA45B"/>
            </a:solidFill>
            <a:ln>
              <a:noFill/>
            </a:ln>
          </p:spPr>
          <p:txBody>
            <a:bodyPr spcFirstLastPara="1" wrap="square" lIns="72000" tIns="72000" rIns="72000" bIns="720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 name="Google Shape;174;p49"/>
            <p:cNvSpPr/>
            <p:nvPr/>
          </p:nvSpPr>
          <p:spPr>
            <a:xfrm>
              <a:off x="182687" y="3051175"/>
              <a:ext cx="3959225" cy="569913"/>
            </a:xfrm>
            <a:prstGeom prst="rect">
              <a:avLst/>
            </a:prstGeom>
            <a:noFill/>
            <a:ln>
              <a:noFill/>
            </a:ln>
          </p:spPr>
          <p:txBody>
            <a:bodyPr spcFirstLastPara="1" wrap="square" lIns="72000" tIns="72000" rIns="72000" bIns="72000" anchor="ctr" anchorCtr="0">
              <a:noAutofit/>
            </a:bodyPr>
            <a:lstStyle/>
            <a:p>
              <a:pPr marL="0" marR="0" lvl="0" indent="0" algn="l" rtl="0">
                <a:lnSpc>
                  <a:spcPct val="100000"/>
                </a:lnSpc>
                <a:spcBef>
                  <a:spcPts val="0"/>
                </a:spcBef>
                <a:spcAft>
                  <a:spcPts val="0"/>
                </a:spcAft>
                <a:buNone/>
              </a:pPr>
              <a:r>
                <a:rPr lang="en-SG" sz="1400" b="1" i="0" u="none" strike="noStrike" cap="none">
                  <a:solidFill>
                    <a:schemeClr val="lt1"/>
                  </a:solidFill>
                  <a:latin typeface="Arial"/>
                  <a:ea typeface="Arial"/>
                  <a:cs typeface="Arial"/>
                  <a:sym typeface="Arial"/>
                </a:rPr>
                <a:t>INCLUDED</a:t>
              </a:r>
              <a:endParaRPr sz="1400" b="0" i="0" u="none" strike="noStrike" cap="none">
                <a:solidFill>
                  <a:schemeClr val="folHlink"/>
                </a:solidFill>
                <a:latin typeface="Arial"/>
                <a:ea typeface="Arial"/>
                <a:cs typeface="Arial"/>
                <a:sym typeface="Arial"/>
              </a:endParaRPr>
            </a:p>
          </p:txBody>
        </p:sp>
        <p:sp>
          <p:nvSpPr>
            <p:cNvPr id="175" name="Google Shape;175;p49"/>
            <p:cNvSpPr/>
            <p:nvPr/>
          </p:nvSpPr>
          <p:spPr>
            <a:xfrm>
              <a:off x="182687" y="3716338"/>
              <a:ext cx="3959225" cy="658812"/>
            </a:xfrm>
            <a:prstGeom prst="rect">
              <a:avLst/>
            </a:prstGeom>
            <a:noFill/>
            <a:ln>
              <a:noFill/>
            </a:ln>
          </p:spPr>
          <p:txBody>
            <a:bodyPr spcFirstLastPara="1" wrap="square" lIns="72000" tIns="72000" rIns="72000" bIns="72000" anchor="ctr" anchorCtr="0">
              <a:noAutofit/>
            </a:bodyPr>
            <a:lstStyle/>
            <a:p>
              <a:pPr marL="0" marR="0" lvl="0" indent="0" algn="l" rtl="0">
                <a:lnSpc>
                  <a:spcPct val="100000"/>
                </a:lnSpc>
                <a:spcBef>
                  <a:spcPts val="0"/>
                </a:spcBef>
                <a:spcAft>
                  <a:spcPts val="0"/>
                </a:spcAft>
                <a:buNone/>
              </a:pPr>
              <a:r>
                <a:rPr lang="en-SG" sz="1400" b="1" i="0" u="none" strike="noStrike" cap="none">
                  <a:solidFill>
                    <a:schemeClr val="lt1"/>
                  </a:solidFill>
                  <a:latin typeface="Arial"/>
                  <a:ea typeface="Arial"/>
                  <a:cs typeface="Arial"/>
                  <a:sym typeface="Arial"/>
                </a:rPr>
                <a:t>EMPOWERED</a:t>
              </a:r>
              <a:r>
                <a:rPr lang="en-SG" sz="1400" b="1" i="0" u="none" strike="noStrike" cap="none">
                  <a:solidFill>
                    <a:schemeClr val="dk1"/>
                  </a:solidFill>
                  <a:latin typeface="Arial"/>
                  <a:ea typeface="Arial"/>
                  <a:cs typeface="Arial"/>
                  <a:sym typeface="Arial"/>
                </a:rPr>
                <a:t> </a:t>
              </a:r>
              <a:endParaRPr/>
            </a:p>
          </p:txBody>
        </p:sp>
        <p:sp>
          <p:nvSpPr>
            <p:cNvPr id="176" name="Google Shape;176;p49"/>
            <p:cNvSpPr/>
            <p:nvPr/>
          </p:nvSpPr>
          <p:spPr>
            <a:xfrm>
              <a:off x="179512" y="4457700"/>
              <a:ext cx="3952875" cy="554038"/>
            </a:xfrm>
            <a:prstGeom prst="rect">
              <a:avLst/>
            </a:prstGeom>
            <a:noFill/>
            <a:ln>
              <a:noFill/>
            </a:ln>
          </p:spPr>
          <p:txBody>
            <a:bodyPr spcFirstLastPara="1" wrap="square" lIns="72000" tIns="72000" rIns="72000" bIns="72000" anchor="ctr" anchorCtr="0">
              <a:noAutofit/>
            </a:bodyPr>
            <a:lstStyle/>
            <a:p>
              <a:pPr marL="0" marR="0" lvl="0" indent="0" algn="l" rtl="0">
                <a:lnSpc>
                  <a:spcPct val="100000"/>
                </a:lnSpc>
                <a:spcBef>
                  <a:spcPts val="0"/>
                </a:spcBef>
                <a:spcAft>
                  <a:spcPts val="0"/>
                </a:spcAft>
                <a:buNone/>
              </a:pPr>
              <a:r>
                <a:rPr lang="en-SG" sz="1400" b="1" i="0" u="none" strike="noStrike" cap="none">
                  <a:solidFill>
                    <a:schemeClr val="lt1"/>
                  </a:solidFill>
                  <a:latin typeface="Arial"/>
                  <a:ea typeface="Arial"/>
                  <a:cs typeface="Arial"/>
                  <a:sym typeface="Arial"/>
                </a:rPr>
                <a:t>VALUED</a:t>
              </a:r>
              <a:r>
                <a:rPr lang="en-SG" sz="1400" b="1" i="0" u="none" strike="noStrike" cap="none">
                  <a:solidFill>
                    <a:schemeClr val="dk1"/>
                  </a:solidFill>
                  <a:latin typeface="Arial"/>
                  <a:ea typeface="Arial"/>
                  <a:cs typeface="Arial"/>
                  <a:sym typeface="Arial"/>
                </a:rPr>
                <a:t>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50"/>
          <p:cNvSpPr/>
          <p:nvPr/>
        </p:nvSpPr>
        <p:spPr>
          <a:xfrm>
            <a:off x="4286866" y="1150144"/>
            <a:ext cx="3618269" cy="3421662"/>
          </a:xfrm>
          <a:prstGeom prst="ellipse">
            <a:avLst/>
          </a:prstGeom>
          <a:solidFill>
            <a:schemeClr val="accent1"/>
          </a:solidFill>
          <a:ln>
            <a:noFill/>
          </a:ln>
        </p:spPr>
        <p:txBody>
          <a:bodyPr spcFirstLastPara="1" wrap="square" lIns="72000" tIns="72000" rIns="72000" bIns="72000" anchor="ctr" anchorCtr="1">
            <a:noAutofit/>
          </a:bodyPr>
          <a:lstStyle/>
          <a:p>
            <a:pPr marL="0" marR="0" lvl="0" indent="0" algn="l" rtl="0">
              <a:lnSpc>
                <a:spcPct val="100000"/>
              </a:lnSpc>
              <a:spcBef>
                <a:spcPts val="0"/>
              </a:spcBef>
              <a:spcAft>
                <a:spcPts val="0"/>
              </a:spcAft>
              <a:buNone/>
            </a:pPr>
            <a:r>
              <a:rPr lang="en-SG" b="1"/>
              <a:t>            </a:t>
            </a:r>
            <a:r>
              <a:rPr lang="en-SG" sz="1400" b="1" i="0" u="none" strike="noStrike" cap="none">
                <a:solidFill>
                  <a:srgbClr val="000000"/>
                </a:solidFill>
                <a:latin typeface="Arial"/>
                <a:ea typeface="Arial"/>
                <a:cs typeface="Arial"/>
                <a:sym typeface="Arial"/>
              </a:rPr>
              <a:t>INCLUSION</a:t>
            </a:r>
            <a:endParaRPr/>
          </a:p>
        </p:txBody>
      </p:sp>
      <p:sp>
        <p:nvSpPr>
          <p:cNvPr id="182" name="Google Shape;182;p50"/>
          <p:cNvSpPr/>
          <p:nvPr/>
        </p:nvSpPr>
        <p:spPr>
          <a:xfrm>
            <a:off x="3049457" y="3041404"/>
            <a:ext cx="3616271" cy="3421662"/>
          </a:xfrm>
          <a:prstGeom prst="ellipse">
            <a:avLst/>
          </a:prstGeom>
          <a:solidFill>
            <a:schemeClr val="accent1"/>
          </a:solidFill>
          <a:ln>
            <a:noFill/>
          </a:ln>
        </p:spPr>
        <p:txBody>
          <a:bodyPr spcFirstLastPara="1" wrap="square" lIns="72000" tIns="72000" rIns="72000" bIns="72000" anchor="ctr" anchorCtr="1">
            <a:noAutofit/>
          </a:bodyPr>
          <a:lstStyle/>
          <a:p>
            <a:pPr marL="0" marR="0" lvl="0" indent="0" algn="l" rtl="0">
              <a:lnSpc>
                <a:spcPct val="100000"/>
              </a:lnSpc>
              <a:spcBef>
                <a:spcPts val="0"/>
              </a:spcBef>
              <a:spcAft>
                <a:spcPts val="0"/>
              </a:spcAft>
              <a:buNone/>
            </a:pPr>
            <a:r>
              <a:rPr lang="en-SG" sz="1400" b="1" i="0" u="none" strike="noStrike" cap="none">
                <a:solidFill>
                  <a:srgbClr val="000000"/>
                </a:solidFill>
                <a:latin typeface="Arial"/>
                <a:ea typeface="Arial"/>
                <a:cs typeface="Arial"/>
                <a:sym typeface="Arial"/>
              </a:rPr>
              <a:t>EMPOWERED</a:t>
            </a:r>
            <a:endParaRPr sz="1400" b="1" i="0" u="none" strike="noStrike" cap="none">
              <a:solidFill>
                <a:srgbClr val="000000"/>
              </a:solidFill>
              <a:latin typeface="Arial"/>
              <a:ea typeface="Arial"/>
              <a:cs typeface="Arial"/>
              <a:sym typeface="Arial"/>
            </a:endParaRPr>
          </a:p>
        </p:txBody>
      </p:sp>
      <p:sp>
        <p:nvSpPr>
          <p:cNvPr id="183" name="Google Shape;183;p50"/>
          <p:cNvSpPr/>
          <p:nvPr/>
        </p:nvSpPr>
        <p:spPr>
          <a:xfrm>
            <a:off x="5526273" y="3041404"/>
            <a:ext cx="3616269" cy="3421662"/>
          </a:xfrm>
          <a:prstGeom prst="ellipse">
            <a:avLst/>
          </a:prstGeom>
          <a:solidFill>
            <a:schemeClr val="accent1"/>
          </a:solidFill>
          <a:ln>
            <a:noFill/>
          </a:ln>
        </p:spPr>
        <p:txBody>
          <a:bodyPr spcFirstLastPara="1" wrap="square" lIns="72000" tIns="72000" rIns="72000" bIns="72000" anchor="ctr" anchorCtr="1">
            <a:noAutofit/>
          </a:bodyPr>
          <a:lstStyle/>
          <a:p>
            <a:pPr marL="0" marR="0" lvl="0" indent="0" algn="l" rtl="0">
              <a:lnSpc>
                <a:spcPct val="100000"/>
              </a:lnSpc>
              <a:spcBef>
                <a:spcPts val="0"/>
              </a:spcBef>
              <a:spcAft>
                <a:spcPts val="0"/>
              </a:spcAft>
              <a:buNone/>
            </a:pPr>
            <a:r>
              <a:rPr lang="en-SG" b="1"/>
              <a:t>             </a:t>
            </a:r>
            <a:r>
              <a:rPr lang="en-SG" sz="1400" b="1" i="0" u="none" strike="noStrike" cap="none">
                <a:solidFill>
                  <a:srgbClr val="000000"/>
                </a:solidFill>
                <a:latin typeface="Arial"/>
                <a:ea typeface="Arial"/>
                <a:cs typeface="Arial"/>
                <a:sym typeface="Arial"/>
              </a:rPr>
              <a:t>VALUED</a:t>
            </a:r>
            <a:endParaRPr/>
          </a:p>
        </p:txBody>
      </p:sp>
      <p:sp>
        <p:nvSpPr>
          <p:cNvPr id="184" name="Google Shape;184;p50"/>
          <p:cNvSpPr/>
          <p:nvPr/>
        </p:nvSpPr>
        <p:spPr>
          <a:xfrm>
            <a:off x="4310854" y="3037703"/>
            <a:ext cx="2336881" cy="1532254"/>
          </a:xfrm>
          <a:custGeom>
            <a:avLst/>
            <a:gdLst/>
            <a:ahLst/>
            <a:cxnLst/>
            <a:rect l="l" t="t" r="r" b="b"/>
            <a:pathLst>
              <a:path w="1178" h="818" extrusionOk="0">
                <a:moveTo>
                  <a:pt x="1178" y="774"/>
                </a:moveTo>
                <a:lnTo>
                  <a:pt x="1146" y="783"/>
                </a:lnTo>
                <a:lnTo>
                  <a:pt x="1113" y="793"/>
                </a:lnTo>
                <a:lnTo>
                  <a:pt x="1079" y="801"/>
                </a:lnTo>
                <a:lnTo>
                  <a:pt x="1044" y="806"/>
                </a:lnTo>
                <a:lnTo>
                  <a:pt x="1009" y="812"/>
                </a:lnTo>
                <a:lnTo>
                  <a:pt x="973" y="814"/>
                </a:lnTo>
                <a:lnTo>
                  <a:pt x="938" y="816"/>
                </a:lnTo>
                <a:lnTo>
                  <a:pt x="902" y="818"/>
                </a:lnTo>
                <a:lnTo>
                  <a:pt x="860" y="816"/>
                </a:lnTo>
                <a:lnTo>
                  <a:pt x="818" y="814"/>
                </a:lnTo>
                <a:lnTo>
                  <a:pt x="775" y="808"/>
                </a:lnTo>
                <a:lnTo>
                  <a:pt x="735" y="802"/>
                </a:lnTo>
                <a:lnTo>
                  <a:pt x="695" y="793"/>
                </a:lnTo>
                <a:lnTo>
                  <a:pt x="654" y="783"/>
                </a:lnTo>
                <a:lnTo>
                  <a:pt x="616" y="772"/>
                </a:lnTo>
                <a:lnTo>
                  <a:pt x="578" y="758"/>
                </a:lnTo>
                <a:lnTo>
                  <a:pt x="541" y="743"/>
                </a:lnTo>
                <a:lnTo>
                  <a:pt x="505" y="726"/>
                </a:lnTo>
                <a:lnTo>
                  <a:pt x="468" y="708"/>
                </a:lnTo>
                <a:lnTo>
                  <a:pt x="434" y="687"/>
                </a:lnTo>
                <a:lnTo>
                  <a:pt x="399" y="666"/>
                </a:lnTo>
                <a:lnTo>
                  <a:pt x="366" y="643"/>
                </a:lnTo>
                <a:lnTo>
                  <a:pt x="336" y="620"/>
                </a:lnTo>
                <a:lnTo>
                  <a:pt x="305" y="595"/>
                </a:lnTo>
                <a:lnTo>
                  <a:pt x="274" y="568"/>
                </a:lnTo>
                <a:lnTo>
                  <a:pt x="247" y="540"/>
                </a:lnTo>
                <a:lnTo>
                  <a:pt x="221" y="511"/>
                </a:lnTo>
                <a:lnTo>
                  <a:pt x="194" y="480"/>
                </a:lnTo>
                <a:lnTo>
                  <a:pt x="169" y="449"/>
                </a:lnTo>
                <a:lnTo>
                  <a:pt x="146" y="417"/>
                </a:lnTo>
                <a:lnTo>
                  <a:pt x="125" y="384"/>
                </a:lnTo>
                <a:lnTo>
                  <a:pt x="104" y="350"/>
                </a:lnTo>
                <a:lnTo>
                  <a:pt x="86" y="313"/>
                </a:lnTo>
                <a:lnTo>
                  <a:pt x="69" y="278"/>
                </a:lnTo>
                <a:lnTo>
                  <a:pt x="52" y="240"/>
                </a:lnTo>
                <a:lnTo>
                  <a:pt x="38" y="204"/>
                </a:lnTo>
                <a:lnTo>
                  <a:pt x="27" y="163"/>
                </a:lnTo>
                <a:lnTo>
                  <a:pt x="15" y="125"/>
                </a:lnTo>
                <a:lnTo>
                  <a:pt x="6" y="85"/>
                </a:lnTo>
                <a:lnTo>
                  <a:pt x="0" y="44"/>
                </a:lnTo>
                <a:lnTo>
                  <a:pt x="33" y="35"/>
                </a:lnTo>
                <a:lnTo>
                  <a:pt x="65" y="25"/>
                </a:lnTo>
                <a:lnTo>
                  <a:pt x="100" y="17"/>
                </a:lnTo>
                <a:lnTo>
                  <a:pt x="134" y="12"/>
                </a:lnTo>
                <a:lnTo>
                  <a:pt x="171" y="6"/>
                </a:lnTo>
                <a:lnTo>
                  <a:pt x="205" y="4"/>
                </a:lnTo>
                <a:lnTo>
                  <a:pt x="242" y="2"/>
                </a:lnTo>
                <a:lnTo>
                  <a:pt x="278" y="0"/>
                </a:lnTo>
                <a:lnTo>
                  <a:pt x="320" y="2"/>
                </a:lnTo>
                <a:lnTo>
                  <a:pt x="363" y="4"/>
                </a:lnTo>
                <a:lnTo>
                  <a:pt x="403" y="10"/>
                </a:lnTo>
                <a:lnTo>
                  <a:pt x="443" y="16"/>
                </a:lnTo>
                <a:lnTo>
                  <a:pt x="484" y="25"/>
                </a:lnTo>
                <a:lnTo>
                  <a:pt x="524" y="35"/>
                </a:lnTo>
                <a:lnTo>
                  <a:pt x="562" y="46"/>
                </a:lnTo>
                <a:lnTo>
                  <a:pt x="601" y="60"/>
                </a:lnTo>
                <a:lnTo>
                  <a:pt x="637" y="75"/>
                </a:lnTo>
                <a:lnTo>
                  <a:pt x="674" y="92"/>
                </a:lnTo>
                <a:lnTo>
                  <a:pt x="710" y="110"/>
                </a:lnTo>
                <a:lnTo>
                  <a:pt x="745" y="131"/>
                </a:lnTo>
                <a:lnTo>
                  <a:pt x="779" y="152"/>
                </a:lnTo>
                <a:lnTo>
                  <a:pt x="812" y="175"/>
                </a:lnTo>
                <a:lnTo>
                  <a:pt x="842" y="198"/>
                </a:lnTo>
                <a:lnTo>
                  <a:pt x="873" y="223"/>
                </a:lnTo>
                <a:lnTo>
                  <a:pt x="902" y="250"/>
                </a:lnTo>
                <a:lnTo>
                  <a:pt x="931" y="278"/>
                </a:lnTo>
                <a:lnTo>
                  <a:pt x="958" y="307"/>
                </a:lnTo>
                <a:lnTo>
                  <a:pt x="984" y="338"/>
                </a:lnTo>
                <a:lnTo>
                  <a:pt x="1008" y="369"/>
                </a:lnTo>
                <a:lnTo>
                  <a:pt x="1032" y="401"/>
                </a:lnTo>
                <a:lnTo>
                  <a:pt x="1054" y="434"/>
                </a:lnTo>
                <a:lnTo>
                  <a:pt x="1073" y="468"/>
                </a:lnTo>
                <a:lnTo>
                  <a:pt x="1092" y="505"/>
                </a:lnTo>
                <a:lnTo>
                  <a:pt x="1109" y="540"/>
                </a:lnTo>
                <a:lnTo>
                  <a:pt x="1125" y="578"/>
                </a:lnTo>
                <a:lnTo>
                  <a:pt x="1140" y="616"/>
                </a:lnTo>
                <a:lnTo>
                  <a:pt x="1151" y="655"/>
                </a:lnTo>
                <a:lnTo>
                  <a:pt x="1163" y="693"/>
                </a:lnTo>
                <a:lnTo>
                  <a:pt x="1171" y="733"/>
                </a:lnTo>
                <a:lnTo>
                  <a:pt x="1178" y="774"/>
                </a:lnTo>
                <a:close/>
              </a:path>
            </a:pathLst>
          </a:custGeom>
          <a:solidFill>
            <a:srgbClr val="FFA45B"/>
          </a:solidFill>
          <a:ln>
            <a:noFill/>
          </a:ln>
        </p:spPr>
        <p:txBody>
          <a:bodyPr spcFirstLastPara="1" wrap="square" lIns="45700" tIns="45700" rIns="45700" bIns="45700" anchor="ctr" anchorCtr="1">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50"/>
          <p:cNvSpPr/>
          <p:nvPr/>
        </p:nvSpPr>
        <p:spPr>
          <a:xfrm>
            <a:off x="5540265" y="3026599"/>
            <a:ext cx="2358871" cy="1552609"/>
          </a:xfrm>
          <a:custGeom>
            <a:avLst/>
            <a:gdLst/>
            <a:ahLst/>
            <a:cxnLst/>
            <a:rect l="l" t="t" r="r" b="b"/>
            <a:pathLst>
              <a:path w="1178" h="818" extrusionOk="0">
                <a:moveTo>
                  <a:pt x="0" y="774"/>
                </a:moveTo>
                <a:lnTo>
                  <a:pt x="7" y="733"/>
                </a:lnTo>
                <a:lnTo>
                  <a:pt x="15" y="693"/>
                </a:lnTo>
                <a:lnTo>
                  <a:pt x="27" y="655"/>
                </a:lnTo>
                <a:lnTo>
                  <a:pt x="38" y="614"/>
                </a:lnTo>
                <a:lnTo>
                  <a:pt x="53" y="578"/>
                </a:lnTo>
                <a:lnTo>
                  <a:pt x="69" y="540"/>
                </a:lnTo>
                <a:lnTo>
                  <a:pt x="86" y="505"/>
                </a:lnTo>
                <a:lnTo>
                  <a:pt x="105" y="468"/>
                </a:lnTo>
                <a:lnTo>
                  <a:pt x="124" y="434"/>
                </a:lnTo>
                <a:lnTo>
                  <a:pt x="147" y="401"/>
                </a:lnTo>
                <a:lnTo>
                  <a:pt x="170" y="369"/>
                </a:lnTo>
                <a:lnTo>
                  <a:pt x="194" y="338"/>
                </a:lnTo>
                <a:lnTo>
                  <a:pt x="220" y="307"/>
                </a:lnTo>
                <a:lnTo>
                  <a:pt x="247" y="278"/>
                </a:lnTo>
                <a:lnTo>
                  <a:pt x="276" y="250"/>
                </a:lnTo>
                <a:lnTo>
                  <a:pt x="305" y="223"/>
                </a:lnTo>
                <a:lnTo>
                  <a:pt x="336" y="198"/>
                </a:lnTo>
                <a:lnTo>
                  <a:pt x="366" y="175"/>
                </a:lnTo>
                <a:lnTo>
                  <a:pt x="399" y="152"/>
                </a:lnTo>
                <a:lnTo>
                  <a:pt x="433" y="131"/>
                </a:lnTo>
                <a:lnTo>
                  <a:pt x="468" y="110"/>
                </a:lnTo>
                <a:lnTo>
                  <a:pt x="504" y="92"/>
                </a:lnTo>
                <a:lnTo>
                  <a:pt x="541" y="75"/>
                </a:lnTo>
                <a:lnTo>
                  <a:pt x="577" y="60"/>
                </a:lnTo>
                <a:lnTo>
                  <a:pt x="616" y="46"/>
                </a:lnTo>
                <a:lnTo>
                  <a:pt x="654" y="35"/>
                </a:lnTo>
                <a:lnTo>
                  <a:pt x="694" y="25"/>
                </a:lnTo>
                <a:lnTo>
                  <a:pt x="735" y="16"/>
                </a:lnTo>
                <a:lnTo>
                  <a:pt x="775" y="10"/>
                </a:lnTo>
                <a:lnTo>
                  <a:pt x="817" y="4"/>
                </a:lnTo>
                <a:lnTo>
                  <a:pt x="860" y="2"/>
                </a:lnTo>
                <a:lnTo>
                  <a:pt x="902" y="0"/>
                </a:lnTo>
                <a:lnTo>
                  <a:pt x="938" y="2"/>
                </a:lnTo>
                <a:lnTo>
                  <a:pt x="973" y="4"/>
                </a:lnTo>
                <a:lnTo>
                  <a:pt x="1009" y="6"/>
                </a:lnTo>
                <a:lnTo>
                  <a:pt x="1044" y="12"/>
                </a:lnTo>
                <a:lnTo>
                  <a:pt x="1078" y="17"/>
                </a:lnTo>
                <a:lnTo>
                  <a:pt x="1113" y="25"/>
                </a:lnTo>
                <a:lnTo>
                  <a:pt x="1145" y="35"/>
                </a:lnTo>
                <a:lnTo>
                  <a:pt x="1178" y="44"/>
                </a:lnTo>
                <a:lnTo>
                  <a:pt x="1172" y="85"/>
                </a:lnTo>
                <a:lnTo>
                  <a:pt x="1163" y="125"/>
                </a:lnTo>
                <a:lnTo>
                  <a:pt x="1151" y="163"/>
                </a:lnTo>
                <a:lnTo>
                  <a:pt x="1140" y="202"/>
                </a:lnTo>
                <a:lnTo>
                  <a:pt x="1126" y="240"/>
                </a:lnTo>
                <a:lnTo>
                  <a:pt x="1109" y="277"/>
                </a:lnTo>
                <a:lnTo>
                  <a:pt x="1092" y="313"/>
                </a:lnTo>
                <a:lnTo>
                  <a:pt x="1074" y="350"/>
                </a:lnTo>
                <a:lnTo>
                  <a:pt x="1053" y="384"/>
                </a:lnTo>
                <a:lnTo>
                  <a:pt x="1032" y="417"/>
                </a:lnTo>
                <a:lnTo>
                  <a:pt x="1009" y="449"/>
                </a:lnTo>
                <a:lnTo>
                  <a:pt x="984" y="480"/>
                </a:lnTo>
                <a:lnTo>
                  <a:pt x="959" y="511"/>
                </a:lnTo>
                <a:lnTo>
                  <a:pt x="931" y="540"/>
                </a:lnTo>
                <a:lnTo>
                  <a:pt x="904" y="568"/>
                </a:lnTo>
                <a:lnTo>
                  <a:pt x="873" y="595"/>
                </a:lnTo>
                <a:lnTo>
                  <a:pt x="842" y="620"/>
                </a:lnTo>
                <a:lnTo>
                  <a:pt x="812" y="643"/>
                </a:lnTo>
                <a:lnTo>
                  <a:pt x="779" y="666"/>
                </a:lnTo>
                <a:lnTo>
                  <a:pt x="744" y="687"/>
                </a:lnTo>
                <a:lnTo>
                  <a:pt x="710" y="708"/>
                </a:lnTo>
                <a:lnTo>
                  <a:pt x="675" y="726"/>
                </a:lnTo>
                <a:lnTo>
                  <a:pt x="639" y="743"/>
                </a:lnTo>
                <a:lnTo>
                  <a:pt x="600" y="758"/>
                </a:lnTo>
                <a:lnTo>
                  <a:pt x="562" y="772"/>
                </a:lnTo>
                <a:lnTo>
                  <a:pt x="524" y="783"/>
                </a:lnTo>
                <a:lnTo>
                  <a:pt x="485" y="793"/>
                </a:lnTo>
                <a:lnTo>
                  <a:pt x="445" y="802"/>
                </a:lnTo>
                <a:lnTo>
                  <a:pt x="403" y="808"/>
                </a:lnTo>
                <a:lnTo>
                  <a:pt x="362" y="814"/>
                </a:lnTo>
                <a:lnTo>
                  <a:pt x="320" y="816"/>
                </a:lnTo>
                <a:lnTo>
                  <a:pt x="278" y="818"/>
                </a:lnTo>
                <a:lnTo>
                  <a:pt x="241" y="816"/>
                </a:lnTo>
                <a:lnTo>
                  <a:pt x="205" y="814"/>
                </a:lnTo>
                <a:lnTo>
                  <a:pt x="170" y="812"/>
                </a:lnTo>
                <a:lnTo>
                  <a:pt x="134" y="806"/>
                </a:lnTo>
                <a:lnTo>
                  <a:pt x="99" y="801"/>
                </a:lnTo>
                <a:lnTo>
                  <a:pt x="67" y="793"/>
                </a:lnTo>
                <a:lnTo>
                  <a:pt x="32" y="783"/>
                </a:lnTo>
                <a:lnTo>
                  <a:pt x="0" y="774"/>
                </a:lnTo>
                <a:close/>
              </a:path>
            </a:pathLst>
          </a:custGeom>
          <a:solidFill>
            <a:srgbClr val="FFA45B"/>
          </a:solidFill>
          <a:ln>
            <a:noFill/>
          </a:ln>
        </p:spPr>
        <p:txBody>
          <a:bodyPr spcFirstLastPara="1" wrap="square" lIns="45700" tIns="45700" rIns="45700" bIns="45700" anchor="ctr" anchorCtr="1">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 name="Google Shape;186;p50"/>
          <p:cNvSpPr/>
          <p:nvPr/>
        </p:nvSpPr>
        <p:spPr>
          <a:xfrm>
            <a:off x="5516277" y="3408218"/>
            <a:ext cx="1155447" cy="2496390"/>
          </a:xfrm>
          <a:custGeom>
            <a:avLst/>
            <a:gdLst/>
            <a:ahLst/>
            <a:cxnLst/>
            <a:rect l="l" t="t" r="r" b="b"/>
            <a:pathLst>
              <a:path w="578" h="1330" extrusionOk="0">
                <a:moveTo>
                  <a:pt x="578" y="666"/>
                </a:moveTo>
                <a:lnTo>
                  <a:pt x="576" y="714"/>
                </a:lnTo>
                <a:lnTo>
                  <a:pt x="572" y="762"/>
                </a:lnTo>
                <a:lnTo>
                  <a:pt x="566" y="810"/>
                </a:lnTo>
                <a:lnTo>
                  <a:pt x="557" y="856"/>
                </a:lnTo>
                <a:lnTo>
                  <a:pt x="547" y="902"/>
                </a:lnTo>
                <a:lnTo>
                  <a:pt x="534" y="946"/>
                </a:lnTo>
                <a:lnTo>
                  <a:pt x="518" y="990"/>
                </a:lnTo>
                <a:lnTo>
                  <a:pt x="499" y="1032"/>
                </a:lnTo>
                <a:lnTo>
                  <a:pt x="480" y="1075"/>
                </a:lnTo>
                <a:lnTo>
                  <a:pt x="459" y="1115"/>
                </a:lnTo>
                <a:lnTo>
                  <a:pt x="434" y="1155"/>
                </a:lnTo>
                <a:lnTo>
                  <a:pt x="409" y="1192"/>
                </a:lnTo>
                <a:lnTo>
                  <a:pt x="382" y="1228"/>
                </a:lnTo>
                <a:lnTo>
                  <a:pt x="353" y="1265"/>
                </a:lnTo>
                <a:lnTo>
                  <a:pt x="321" y="1297"/>
                </a:lnTo>
                <a:lnTo>
                  <a:pt x="290" y="1330"/>
                </a:lnTo>
                <a:lnTo>
                  <a:pt x="257" y="1297"/>
                </a:lnTo>
                <a:lnTo>
                  <a:pt x="227" y="1265"/>
                </a:lnTo>
                <a:lnTo>
                  <a:pt x="196" y="1228"/>
                </a:lnTo>
                <a:lnTo>
                  <a:pt x="169" y="1192"/>
                </a:lnTo>
                <a:lnTo>
                  <a:pt x="144" y="1155"/>
                </a:lnTo>
                <a:lnTo>
                  <a:pt x="119" y="1115"/>
                </a:lnTo>
                <a:lnTo>
                  <a:pt x="98" y="1075"/>
                </a:lnTo>
                <a:lnTo>
                  <a:pt x="79" y="1032"/>
                </a:lnTo>
                <a:lnTo>
                  <a:pt x="60" y="990"/>
                </a:lnTo>
                <a:lnTo>
                  <a:pt x="44" y="946"/>
                </a:lnTo>
                <a:lnTo>
                  <a:pt x="31" y="902"/>
                </a:lnTo>
                <a:lnTo>
                  <a:pt x="21" y="856"/>
                </a:lnTo>
                <a:lnTo>
                  <a:pt x="12" y="810"/>
                </a:lnTo>
                <a:lnTo>
                  <a:pt x="6" y="762"/>
                </a:lnTo>
                <a:lnTo>
                  <a:pt x="2" y="714"/>
                </a:lnTo>
                <a:lnTo>
                  <a:pt x="0" y="666"/>
                </a:lnTo>
                <a:lnTo>
                  <a:pt x="2" y="616"/>
                </a:lnTo>
                <a:lnTo>
                  <a:pt x="6" y="568"/>
                </a:lnTo>
                <a:lnTo>
                  <a:pt x="12" y="522"/>
                </a:lnTo>
                <a:lnTo>
                  <a:pt x="21" y="474"/>
                </a:lnTo>
                <a:lnTo>
                  <a:pt x="31" y="430"/>
                </a:lnTo>
                <a:lnTo>
                  <a:pt x="44" y="384"/>
                </a:lnTo>
                <a:lnTo>
                  <a:pt x="60" y="339"/>
                </a:lnTo>
                <a:lnTo>
                  <a:pt x="79" y="297"/>
                </a:lnTo>
                <a:lnTo>
                  <a:pt x="98" y="255"/>
                </a:lnTo>
                <a:lnTo>
                  <a:pt x="119" y="215"/>
                </a:lnTo>
                <a:lnTo>
                  <a:pt x="144" y="176"/>
                </a:lnTo>
                <a:lnTo>
                  <a:pt x="169" y="138"/>
                </a:lnTo>
                <a:lnTo>
                  <a:pt x="196" y="102"/>
                </a:lnTo>
                <a:lnTo>
                  <a:pt x="227" y="67"/>
                </a:lnTo>
                <a:lnTo>
                  <a:pt x="257" y="32"/>
                </a:lnTo>
                <a:lnTo>
                  <a:pt x="290" y="0"/>
                </a:lnTo>
                <a:lnTo>
                  <a:pt x="321" y="32"/>
                </a:lnTo>
                <a:lnTo>
                  <a:pt x="353" y="67"/>
                </a:lnTo>
                <a:lnTo>
                  <a:pt x="382" y="102"/>
                </a:lnTo>
                <a:lnTo>
                  <a:pt x="409" y="138"/>
                </a:lnTo>
                <a:lnTo>
                  <a:pt x="434" y="176"/>
                </a:lnTo>
                <a:lnTo>
                  <a:pt x="459" y="215"/>
                </a:lnTo>
                <a:lnTo>
                  <a:pt x="480" y="255"/>
                </a:lnTo>
                <a:lnTo>
                  <a:pt x="499" y="297"/>
                </a:lnTo>
                <a:lnTo>
                  <a:pt x="518" y="339"/>
                </a:lnTo>
                <a:lnTo>
                  <a:pt x="534" y="384"/>
                </a:lnTo>
                <a:lnTo>
                  <a:pt x="547" y="430"/>
                </a:lnTo>
                <a:lnTo>
                  <a:pt x="557" y="474"/>
                </a:lnTo>
                <a:lnTo>
                  <a:pt x="566" y="522"/>
                </a:lnTo>
                <a:lnTo>
                  <a:pt x="572" y="568"/>
                </a:lnTo>
                <a:lnTo>
                  <a:pt x="576" y="616"/>
                </a:lnTo>
                <a:lnTo>
                  <a:pt x="578" y="666"/>
                </a:lnTo>
                <a:close/>
              </a:path>
            </a:pathLst>
          </a:custGeom>
          <a:solidFill>
            <a:srgbClr val="FFA45B"/>
          </a:solidFill>
          <a:ln>
            <a:noFill/>
          </a:ln>
        </p:spPr>
        <p:txBody>
          <a:bodyPr spcFirstLastPara="1" wrap="square" lIns="45700" tIns="45700" rIns="45700" bIns="45700" anchor="ctr" anchorCtr="1">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 name="Google Shape;187;p50"/>
          <p:cNvSpPr/>
          <p:nvPr/>
        </p:nvSpPr>
        <p:spPr>
          <a:xfrm>
            <a:off x="5548262" y="3505891"/>
            <a:ext cx="1095476" cy="1071468"/>
          </a:xfrm>
          <a:custGeom>
            <a:avLst/>
            <a:gdLst/>
            <a:ahLst/>
            <a:cxnLst/>
            <a:rect l="l" t="t" r="r" b="b"/>
            <a:pathLst>
              <a:path w="554" h="570" extrusionOk="0">
                <a:moveTo>
                  <a:pt x="0" y="526"/>
                </a:moveTo>
                <a:lnTo>
                  <a:pt x="5" y="487"/>
                </a:lnTo>
                <a:lnTo>
                  <a:pt x="15" y="451"/>
                </a:lnTo>
                <a:lnTo>
                  <a:pt x="25" y="412"/>
                </a:lnTo>
                <a:lnTo>
                  <a:pt x="36" y="376"/>
                </a:lnTo>
                <a:lnTo>
                  <a:pt x="48" y="339"/>
                </a:lnTo>
                <a:lnTo>
                  <a:pt x="63" y="305"/>
                </a:lnTo>
                <a:lnTo>
                  <a:pt x="78" y="270"/>
                </a:lnTo>
                <a:lnTo>
                  <a:pt x="96" y="238"/>
                </a:lnTo>
                <a:lnTo>
                  <a:pt x="115" y="205"/>
                </a:lnTo>
                <a:lnTo>
                  <a:pt x="134" y="173"/>
                </a:lnTo>
                <a:lnTo>
                  <a:pt x="155" y="142"/>
                </a:lnTo>
                <a:lnTo>
                  <a:pt x="176" y="111"/>
                </a:lnTo>
                <a:lnTo>
                  <a:pt x="199" y="82"/>
                </a:lnTo>
                <a:lnTo>
                  <a:pt x="224" y="54"/>
                </a:lnTo>
                <a:lnTo>
                  <a:pt x="251" y="27"/>
                </a:lnTo>
                <a:lnTo>
                  <a:pt x="278" y="0"/>
                </a:lnTo>
                <a:lnTo>
                  <a:pt x="293" y="15"/>
                </a:lnTo>
                <a:lnTo>
                  <a:pt x="307" y="30"/>
                </a:lnTo>
                <a:lnTo>
                  <a:pt x="322" y="46"/>
                </a:lnTo>
                <a:lnTo>
                  <a:pt x="336" y="61"/>
                </a:lnTo>
                <a:lnTo>
                  <a:pt x="351" y="78"/>
                </a:lnTo>
                <a:lnTo>
                  <a:pt x="364" y="94"/>
                </a:lnTo>
                <a:lnTo>
                  <a:pt x="378" y="111"/>
                </a:lnTo>
                <a:lnTo>
                  <a:pt x="389" y="128"/>
                </a:lnTo>
                <a:lnTo>
                  <a:pt x="389" y="128"/>
                </a:lnTo>
                <a:lnTo>
                  <a:pt x="389" y="128"/>
                </a:lnTo>
                <a:lnTo>
                  <a:pt x="389" y="128"/>
                </a:lnTo>
                <a:lnTo>
                  <a:pt x="391" y="128"/>
                </a:lnTo>
                <a:lnTo>
                  <a:pt x="391" y="128"/>
                </a:lnTo>
                <a:lnTo>
                  <a:pt x="391" y="128"/>
                </a:lnTo>
                <a:lnTo>
                  <a:pt x="391" y="128"/>
                </a:lnTo>
                <a:lnTo>
                  <a:pt x="391" y="128"/>
                </a:lnTo>
                <a:lnTo>
                  <a:pt x="393" y="132"/>
                </a:lnTo>
                <a:lnTo>
                  <a:pt x="393" y="134"/>
                </a:lnTo>
                <a:lnTo>
                  <a:pt x="395" y="136"/>
                </a:lnTo>
                <a:lnTo>
                  <a:pt x="397" y="138"/>
                </a:lnTo>
                <a:lnTo>
                  <a:pt x="399" y="140"/>
                </a:lnTo>
                <a:lnTo>
                  <a:pt x="401" y="142"/>
                </a:lnTo>
                <a:lnTo>
                  <a:pt x="401" y="144"/>
                </a:lnTo>
                <a:lnTo>
                  <a:pt x="403" y="146"/>
                </a:lnTo>
                <a:lnTo>
                  <a:pt x="403" y="148"/>
                </a:lnTo>
                <a:lnTo>
                  <a:pt x="403" y="148"/>
                </a:lnTo>
                <a:lnTo>
                  <a:pt x="403" y="148"/>
                </a:lnTo>
                <a:lnTo>
                  <a:pt x="403" y="148"/>
                </a:lnTo>
                <a:lnTo>
                  <a:pt x="403" y="148"/>
                </a:lnTo>
                <a:lnTo>
                  <a:pt x="403" y="148"/>
                </a:lnTo>
                <a:lnTo>
                  <a:pt x="403" y="148"/>
                </a:lnTo>
                <a:lnTo>
                  <a:pt x="403" y="148"/>
                </a:lnTo>
                <a:lnTo>
                  <a:pt x="407" y="151"/>
                </a:lnTo>
                <a:lnTo>
                  <a:pt x="408" y="155"/>
                </a:lnTo>
                <a:lnTo>
                  <a:pt x="410" y="157"/>
                </a:lnTo>
                <a:lnTo>
                  <a:pt x="412" y="161"/>
                </a:lnTo>
                <a:lnTo>
                  <a:pt x="416" y="165"/>
                </a:lnTo>
                <a:lnTo>
                  <a:pt x="418" y="169"/>
                </a:lnTo>
                <a:lnTo>
                  <a:pt x="420" y="173"/>
                </a:lnTo>
                <a:lnTo>
                  <a:pt x="422" y="174"/>
                </a:lnTo>
                <a:lnTo>
                  <a:pt x="422" y="176"/>
                </a:lnTo>
                <a:lnTo>
                  <a:pt x="422" y="176"/>
                </a:lnTo>
                <a:lnTo>
                  <a:pt x="422" y="176"/>
                </a:lnTo>
                <a:lnTo>
                  <a:pt x="424" y="176"/>
                </a:lnTo>
                <a:lnTo>
                  <a:pt x="424" y="176"/>
                </a:lnTo>
                <a:lnTo>
                  <a:pt x="424" y="176"/>
                </a:lnTo>
                <a:lnTo>
                  <a:pt x="424" y="178"/>
                </a:lnTo>
                <a:lnTo>
                  <a:pt x="424" y="178"/>
                </a:lnTo>
                <a:lnTo>
                  <a:pt x="426" y="180"/>
                </a:lnTo>
                <a:lnTo>
                  <a:pt x="426" y="182"/>
                </a:lnTo>
                <a:lnTo>
                  <a:pt x="428" y="184"/>
                </a:lnTo>
                <a:lnTo>
                  <a:pt x="428" y="186"/>
                </a:lnTo>
                <a:lnTo>
                  <a:pt x="430" y="188"/>
                </a:lnTo>
                <a:lnTo>
                  <a:pt x="432" y="190"/>
                </a:lnTo>
                <a:lnTo>
                  <a:pt x="432" y="192"/>
                </a:lnTo>
                <a:lnTo>
                  <a:pt x="433" y="194"/>
                </a:lnTo>
                <a:lnTo>
                  <a:pt x="433" y="194"/>
                </a:lnTo>
                <a:lnTo>
                  <a:pt x="433" y="194"/>
                </a:lnTo>
                <a:lnTo>
                  <a:pt x="433" y="196"/>
                </a:lnTo>
                <a:lnTo>
                  <a:pt x="435" y="196"/>
                </a:lnTo>
                <a:lnTo>
                  <a:pt x="435" y="196"/>
                </a:lnTo>
                <a:lnTo>
                  <a:pt x="435" y="196"/>
                </a:lnTo>
                <a:lnTo>
                  <a:pt x="435" y="197"/>
                </a:lnTo>
                <a:lnTo>
                  <a:pt x="435" y="197"/>
                </a:lnTo>
                <a:lnTo>
                  <a:pt x="437" y="199"/>
                </a:lnTo>
                <a:lnTo>
                  <a:pt x="437" y="201"/>
                </a:lnTo>
                <a:lnTo>
                  <a:pt x="439" y="203"/>
                </a:lnTo>
                <a:lnTo>
                  <a:pt x="439" y="205"/>
                </a:lnTo>
                <a:lnTo>
                  <a:pt x="441" y="205"/>
                </a:lnTo>
                <a:lnTo>
                  <a:pt x="443" y="207"/>
                </a:lnTo>
                <a:lnTo>
                  <a:pt x="443" y="209"/>
                </a:lnTo>
                <a:lnTo>
                  <a:pt x="445" y="211"/>
                </a:lnTo>
                <a:lnTo>
                  <a:pt x="445" y="213"/>
                </a:lnTo>
                <a:lnTo>
                  <a:pt x="445" y="213"/>
                </a:lnTo>
                <a:lnTo>
                  <a:pt x="445" y="213"/>
                </a:lnTo>
                <a:lnTo>
                  <a:pt x="445" y="213"/>
                </a:lnTo>
                <a:lnTo>
                  <a:pt x="445" y="215"/>
                </a:lnTo>
                <a:lnTo>
                  <a:pt x="447" y="215"/>
                </a:lnTo>
                <a:lnTo>
                  <a:pt x="447" y="215"/>
                </a:lnTo>
                <a:lnTo>
                  <a:pt x="447" y="217"/>
                </a:lnTo>
                <a:lnTo>
                  <a:pt x="447" y="217"/>
                </a:lnTo>
                <a:lnTo>
                  <a:pt x="449" y="219"/>
                </a:lnTo>
                <a:lnTo>
                  <a:pt x="449" y="219"/>
                </a:lnTo>
                <a:lnTo>
                  <a:pt x="449" y="220"/>
                </a:lnTo>
                <a:lnTo>
                  <a:pt x="451" y="222"/>
                </a:lnTo>
                <a:lnTo>
                  <a:pt x="451" y="222"/>
                </a:lnTo>
                <a:lnTo>
                  <a:pt x="451" y="224"/>
                </a:lnTo>
                <a:lnTo>
                  <a:pt x="453" y="224"/>
                </a:lnTo>
                <a:lnTo>
                  <a:pt x="453" y="226"/>
                </a:lnTo>
                <a:lnTo>
                  <a:pt x="453" y="226"/>
                </a:lnTo>
                <a:lnTo>
                  <a:pt x="453" y="226"/>
                </a:lnTo>
                <a:lnTo>
                  <a:pt x="453" y="228"/>
                </a:lnTo>
                <a:lnTo>
                  <a:pt x="455" y="228"/>
                </a:lnTo>
                <a:lnTo>
                  <a:pt x="455" y="230"/>
                </a:lnTo>
                <a:lnTo>
                  <a:pt x="455" y="230"/>
                </a:lnTo>
                <a:lnTo>
                  <a:pt x="455" y="232"/>
                </a:lnTo>
                <a:lnTo>
                  <a:pt x="456" y="232"/>
                </a:lnTo>
                <a:lnTo>
                  <a:pt x="456" y="234"/>
                </a:lnTo>
                <a:lnTo>
                  <a:pt x="458" y="236"/>
                </a:lnTo>
                <a:lnTo>
                  <a:pt x="458" y="238"/>
                </a:lnTo>
                <a:lnTo>
                  <a:pt x="458" y="240"/>
                </a:lnTo>
                <a:lnTo>
                  <a:pt x="460" y="240"/>
                </a:lnTo>
                <a:lnTo>
                  <a:pt x="460" y="242"/>
                </a:lnTo>
                <a:lnTo>
                  <a:pt x="462" y="244"/>
                </a:lnTo>
                <a:lnTo>
                  <a:pt x="462" y="244"/>
                </a:lnTo>
                <a:lnTo>
                  <a:pt x="462" y="245"/>
                </a:lnTo>
                <a:lnTo>
                  <a:pt x="462" y="245"/>
                </a:lnTo>
                <a:lnTo>
                  <a:pt x="464" y="247"/>
                </a:lnTo>
                <a:lnTo>
                  <a:pt x="464" y="247"/>
                </a:lnTo>
                <a:lnTo>
                  <a:pt x="464" y="247"/>
                </a:lnTo>
                <a:lnTo>
                  <a:pt x="464" y="249"/>
                </a:lnTo>
                <a:lnTo>
                  <a:pt x="466" y="249"/>
                </a:lnTo>
                <a:lnTo>
                  <a:pt x="466" y="251"/>
                </a:lnTo>
                <a:lnTo>
                  <a:pt x="466" y="253"/>
                </a:lnTo>
                <a:lnTo>
                  <a:pt x="468" y="255"/>
                </a:lnTo>
                <a:lnTo>
                  <a:pt x="468" y="255"/>
                </a:lnTo>
                <a:lnTo>
                  <a:pt x="468" y="257"/>
                </a:lnTo>
                <a:lnTo>
                  <a:pt x="470" y="259"/>
                </a:lnTo>
                <a:lnTo>
                  <a:pt x="470" y="261"/>
                </a:lnTo>
                <a:lnTo>
                  <a:pt x="472" y="261"/>
                </a:lnTo>
                <a:lnTo>
                  <a:pt x="472" y="263"/>
                </a:lnTo>
                <a:lnTo>
                  <a:pt x="472" y="263"/>
                </a:lnTo>
                <a:lnTo>
                  <a:pt x="472" y="265"/>
                </a:lnTo>
                <a:lnTo>
                  <a:pt x="474" y="265"/>
                </a:lnTo>
                <a:lnTo>
                  <a:pt x="474" y="267"/>
                </a:lnTo>
                <a:lnTo>
                  <a:pt x="474" y="267"/>
                </a:lnTo>
                <a:lnTo>
                  <a:pt x="474" y="268"/>
                </a:lnTo>
                <a:lnTo>
                  <a:pt x="476" y="268"/>
                </a:lnTo>
                <a:lnTo>
                  <a:pt x="476" y="270"/>
                </a:lnTo>
                <a:lnTo>
                  <a:pt x="476" y="272"/>
                </a:lnTo>
                <a:lnTo>
                  <a:pt x="476" y="272"/>
                </a:lnTo>
                <a:lnTo>
                  <a:pt x="478" y="274"/>
                </a:lnTo>
                <a:lnTo>
                  <a:pt x="478" y="274"/>
                </a:lnTo>
                <a:lnTo>
                  <a:pt x="478" y="276"/>
                </a:lnTo>
                <a:lnTo>
                  <a:pt x="478" y="276"/>
                </a:lnTo>
                <a:lnTo>
                  <a:pt x="479" y="278"/>
                </a:lnTo>
                <a:lnTo>
                  <a:pt x="479" y="280"/>
                </a:lnTo>
                <a:lnTo>
                  <a:pt x="479" y="280"/>
                </a:lnTo>
                <a:lnTo>
                  <a:pt x="481" y="282"/>
                </a:lnTo>
                <a:lnTo>
                  <a:pt x="481" y="284"/>
                </a:lnTo>
                <a:lnTo>
                  <a:pt x="481" y="284"/>
                </a:lnTo>
                <a:lnTo>
                  <a:pt x="483" y="286"/>
                </a:lnTo>
                <a:lnTo>
                  <a:pt x="483" y="288"/>
                </a:lnTo>
                <a:lnTo>
                  <a:pt x="483" y="288"/>
                </a:lnTo>
                <a:lnTo>
                  <a:pt x="483" y="290"/>
                </a:lnTo>
                <a:lnTo>
                  <a:pt x="485" y="290"/>
                </a:lnTo>
                <a:lnTo>
                  <a:pt x="485" y="292"/>
                </a:lnTo>
                <a:lnTo>
                  <a:pt x="485" y="292"/>
                </a:lnTo>
                <a:lnTo>
                  <a:pt x="485" y="293"/>
                </a:lnTo>
                <a:lnTo>
                  <a:pt x="487" y="293"/>
                </a:lnTo>
                <a:lnTo>
                  <a:pt x="487" y="295"/>
                </a:lnTo>
                <a:lnTo>
                  <a:pt x="487" y="295"/>
                </a:lnTo>
                <a:lnTo>
                  <a:pt x="487" y="297"/>
                </a:lnTo>
                <a:lnTo>
                  <a:pt x="489" y="299"/>
                </a:lnTo>
                <a:lnTo>
                  <a:pt x="489" y="301"/>
                </a:lnTo>
                <a:lnTo>
                  <a:pt x="489" y="303"/>
                </a:lnTo>
                <a:lnTo>
                  <a:pt x="491" y="303"/>
                </a:lnTo>
                <a:lnTo>
                  <a:pt x="491" y="305"/>
                </a:lnTo>
                <a:lnTo>
                  <a:pt x="491" y="307"/>
                </a:lnTo>
                <a:lnTo>
                  <a:pt x="493" y="309"/>
                </a:lnTo>
                <a:lnTo>
                  <a:pt x="493" y="309"/>
                </a:lnTo>
                <a:lnTo>
                  <a:pt x="493" y="311"/>
                </a:lnTo>
                <a:lnTo>
                  <a:pt x="493" y="311"/>
                </a:lnTo>
                <a:lnTo>
                  <a:pt x="495" y="311"/>
                </a:lnTo>
                <a:lnTo>
                  <a:pt x="495" y="313"/>
                </a:lnTo>
                <a:lnTo>
                  <a:pt x="495" y="313"/>
                </a:lnTo>
                <a:lnTo>
                  <a:pt x="495" y="315"/>
                </a:lnTo>
                <a:lnTo>
                  <a:pt x="495" y="315"/>
                </a:lnTo>
                <a:lnTo>
                  <a:pt x="497" y="316"/>
                </a:lnTo>
                <a:lnTo>
                  <a:pt x="497" y="318"/>
                </a:lnTo>
                <a:lnTo>
                  <a:pt x="497" y="318"/>
                </a:lnTo>
                <a:lnTo>
                  <a:pt x="497" y="320"/>
                </a:lnTo>
                <a:lnTo>
                  <a:pt x="499" y="322"/>
                </a:lnTo>
                <a:lnTo>
                  <a:pt x="499" y="324"/>
                </a:lnTo>
                <a:lnTo>
                  <a:pt x="499" y="324"/>
                </a:lnTo>
                <a:lnTo>
                  <a:pt x="501" y="326"/>
                </a:lnTo>
                <a:lnTo>
                  <a:pt x="501" y="326"/>
                </a:lnTo>
                <a:lnTo>
                  <a:pt x="501" y="328"/>
                </a:lnTo>
                <a:lnTo>
                  <a:pt x="501" y="328"/>
                </a:lnTo>
                <a:lnTo>
                  <a:pt x="501" y="330"/>
                </a:lnTo>
                <a:lnTo>
                  <a:pt x="503" y="330"/>
                </a:lnTo>
                <a:lnTo>
                  <a:pt x="503" y="332"/>
                </a:lnTo>
                <a:lnTo>
                  <a:pt x="503" y="332"/>
                </a:lnTo>
                <a:lnTo>
                  <a:pt x="503" y="334"/>
                </a:lnTo>
                <a:lnTo>
                  <a:pt x="503" y="334"/>
                </a:lnTo>
                <a:lnTo>
                  <a:pt x="504" y="336"/>
                </a:lnTo>
                <a:lnTo>
                  <a:pt x="504" y="338"/>
                </a:lnTo>
                <a:lnTo>
                  <a:pt x="504" y="339"/>
                </a:lnTo>
                <a:lnTo>
                  <a:pt x="506" y="339"/>
                </a:lnTo>
                <a:lnTo>
                  <a:pt x="506" y="341"/>
                </a:lnTo>
                <a:lnTo>
                  <a:pt x="506" y="343"/>
                </a:lnTo>
                <a:lnTo>
                  <a:pt x="506" y="345"/>
                </a:lnTo>
                <a:lnTo>
                  <a:pt x="508" y="345"/>
                </a:lnTo>
                <a:lnTo>
                  <a:pt x="508" y="345"/>
                </a:lnTo>
                <a:lnTo>
                  <a:pt x="508" y="347"/>
                </a:lnTo>
                <a:lnTo>
                  <a:pt x="508" y="347"/>
                </a:lnTo>
                <a:lnTo>
                  <a:pt x="508" y="349"/>
                </a:lnTo>
                <a:lnTo>
                  <a:pt x="508" y="349"/>
                </a:lnTo>
                <a:lnTo>
                  <a:pt x="508" y="349"/>
                </a:lnTo>
                <a:lnTo>
                  <a:pt x="510" y="351"/>
                </a:lnTo>
                <a:lnTo>
                  <a:pt x="510" y="353"/>
                </a:lnTo>
                <a:lnTo>
                  <a:pt x="510" y="353"/>
                </a:lnTo>
                <a:lnTo>
                  <a:pt x="512" y="355"/>
                </a:lnTo>
                <a:lnTo>
                  <a:pt x="512" y="357"/>
                </a:lnTo>
                <a:lnTo>
                  <a:pt x="512" y="359"/>
                </a:lnTo>
                <a:lnTo>
                  <a:pt x="514" y="361"/>
                </a:lnTo>
                <a:lnTo>
                  <a:pt x="514" y="363"/>
                </a:lnTo>
                <a:lnTo>
                  <a:pt x="514" y="364"/>
                </a:lnTo>
                <a:lnTo>
                  <a:pt x="514" y="364"/>
                </a:lnTo>
                <a:lnTo>
                  <a:pt x="514" y="366"/>
                </a:lnTo>
                <a:lnTo>
                  <a:pt x="516" y="366"/>
                </a:lnTo>
                <a:lnTo>
                  <a:pt x="516" y="366"/>
                </a:lnTo>
                <a:lnTo>
                  <a:pt x="516" y="368"/>
                </a:lnTo>
                <a:lnTo>
                  <a:pt x="516" y="368"/>
                </a:lnTo>
                <a:lnTo>
                  <a:pt x="516" y="370"/>
                </a:lnTo>
                <a:lnTo>
                  <a:pt x="516" y="370"/>
                </a:lnTo>
                <a:lnTo>
                  <a:pt x="518" y="372"/>
                </a:lnTo>
                <a:lnTo>
                  <a:pt x="518" y="374"/>
                </a:lnTo>
                <a:lnTo>
                  <a:pt x="518" y="376"/>
                </a:lnTo>
                <a:lnTo>
                  <a:pt x="518" y="378"/>
                </a:lnTo>
                <a:lnTo>
                  <a:pt x="520" y="380"/>
                </a:lnTo>
                <a:lnTo>
                  <a:pt x="520" y="382"/>
                </a:lnTo>
                <a:lnTo>
                  <a:pt x="520" y="384"/>
                </a:lnTo>
                <a:lnTo>
                  <a:pt x="522" y="386"/>
                </a:lnTo>
                <a:lnTo>
                  <a:pt x="522" y="386"/>
                </a:lnTo>
                <a:lnTo>
                  <a:pt x="522" y="386"/>
                </a:lnTo>
                <a:lnTo>
                  <a:pt x="522" y="387"/>
                </a:lnTo>
                <a:lnTo>
                  <a:pt x="522" y="387"/>
                </a:lnTo>
                <a:lnTo>
                  <a:pt x="522" y="387"/>
                </a:lnTo>
                <a:lnTo>
                  <a:pt x="522" y="389"/>
                </a:lnTo>
                <a:lnTo>
                  <a:pt x="522" y="389"/>
                </a:lnTo>
                <a:lnTo>
                  <a:pt x="524" y="389"/>
                </a:lnTo>
                <a:lnTo>
                  <a:pt x="524" y="391"/>
                </a:lnTo>
                <a:lnTo>
                  <a:pt x="524" y="393"/>
                </a:lnTo>
                <a:lnTo>
                  <a:pt x="524" y="395"/>
                </a:lnTo>
                <a:lnTo>
                  <a:pt x="526" y="397"/>
                </a:lnTo>
                <a:lnTo>
                  <a:pt x="526" y="399"/>
                </a:lnTo>
                <a:lnTo>
                  <a:pt x="526" y="401"/>
                </a:lnTo>
                <a:lnTo>
                  <a:pt x="527" y="401"/>
                </a:lnTo>
                <a:lnTo>
                  <a:pt x="527" y="403"/>
                </a:lnTo>
                <a:lnTo>
                  <a:pt x="527" y="405"/>
                </a:lnTo>
                <a:lnTo>
                  <a:pt x="527" y="405"/>
                </a:lnTo>
                <a:lnTo>
                  <a:pt x="527" y="405"/>
                </a:lnTo>
                <a:lnTo>
                  <a:pt x="527" y="407"/>
                </a:lnTo>
                <a:lnTo>
                  <a:pt x="527" y="407"/>
                </a:lnTo>
                <a:lnTo>
                  <a:pt x="527" y="407"/>
                </a:lnTo>
                <a:lnTo>
                  <a:pt x="527" y="407"/>
                </a:lnTo>
                <a:lnTo>
                  <a:pt x="527" y="409"/>
                </a:lnTo>
                <a:lnTo>
                  <a:pt x="529" y="411"/>
                </a:lnTo>
                <a:lnTo>
                  <a:pt x="529" y="412"/>
                </a:lnTo>
                <a:lnTo>
                  <a:pt x="529" y="414"/>
                </a:lnTo>
                <a:lnTo>
                  <a:pt x="531" y="416"/>
                </a:lnTo>
                <a:lnTo>
                  <a:pt x="531" y="416"/>
                </a:lnTo>
                <a:lnTo>
                  <a:pt x="531" y="418"/>
                </a:lnTo>
                <a:lnTo>
                  <a:pt x="531" y="420"/>
                </a:lnTo>
                <a:lnTo>
                  <a:pt x="533" y="422"/>
                </a:lnTo>
                <a:lnTo>
                  <a:pt x="533" y="424"/>
                </a:lnTo>
                <a:lnTo>
                  <a:pt x="533" y="424"/>
                </a:lnTo>
                <a:lnTo>
                  <a:pt x="533" y="424"/>
                </a:lnTo>
                <a:lnTo>
                  <a:pt x="533" y="426"/>
                </a:lnTo>
                <a:lnTo>
                  <a:pt x="533" y="426"/>
                </a:lnTo>
                <a:lnTo>
                  <a:pt x="533" y="426"/>
                </a:lnTo>
                <a:lnTo>
                  <a:pt x="533" y="426"/>
                </a:lnTo>
                <a:lnTo>
                  <a:pt x="533" y="428"/>
                </a:lnTo>
                <a:lnTo>
                  <a:pt x="535" y="430"/>
                </a:lnTo>
                <a:lnTo>
                  <a:pt x="535" y="432"/>
                </a:lnTo>
                <a:lnTo>
                  <a:pt x="535" y="434"/>
                </a:lnTo>
                <a:lnTo>
                  <a:pt x="535" y="435"/>
                </a:lnTo>
                <a:lnTo>
                  <a:pt x="537" y="437"/>
                </a:lnTo>
                <a:lnTo>
                  <a:pt x="537" y="439"/>
                </a:lnTo>
                <a:lnTo>
                  <a:pt x="537" y="441"/>
                </a:lnTo>
                <a:lnTo>
                  <a:pt x="539" y="443"/>
                </a:lnTo>
                <a:lnTo>
                  <a:pt x="539" y="443"/>
                </a:lnTo>
                <a:lnTo>
                  <a:pt x="539" y="445"/>
                </a:lnTo>
                <a:lnTo>
                  <a:pt x="539" y="445"/>
                </a:lnTo>
                <a:lnTo>
                  <a:pt x="539" y="445"/>
                </a:lnTo>
                <a:lnTo>
                  <a:pt x="539" y="445"/>
                </a:lnTo>
                <a:lnTo>
                  <a:pt x="539" y="447"/>
                </a:lnTo>
                <a:lnTo>
                  <a:pt x="539" y="447"/>
                </a:lnTo>
                <a:lnTo>
                  <a:pt x="539" y="447"/>
                </a:lnTo>
                <a:lnTo>
                  <a:pt x="539" y="449"/>
                </a:lnTo>
                <a:lnTo>
                  <a:pt x="541" y="451"/>
                </a:lnTo>
                <a:lnTo>
                  <a:pt x="541" y="455"/>
                </a:lnTo>
                <a:lnTo>
                  <a:pt x="541" y="457"/>
                </a:lnTo>
                <a:lnTo>
                  <a:pt x="541" y="458"/>
                </a:lnTo>
                <a:lnTo>
                  <a:pt x="543" y="460"/>
                </a:lnTo>
                <a:lnTo>
                  <a:pt x="543" y="462"/>
                </a:lnTo>
                <a:lnTo>
                  <a:pt x="543" y="464"/>
                </a:lnTo>
                <a:lnTo>
                  <a:pt x="543" y="464"/>
                </a:lnTo>
                <a:lnTo>
                  <a:pt x="543" y="464"/>
                </a:lnTo>
                <a:lnTo>
                  <a:pt x="543" y="466"/>
                </a:lnTo>
                <a:lnTo>
                  <a:pt x="543" y="466"/>
                </a:lnTo>
                <a:lnTo>
                  <a:pt x="543" y="466"/>
                </a:lnTo>
                <a:lnTo>
                  <a:pt x="543" y="466"/>
                </a:lnTo>
                <a:lnTo>
                  <a:pt x="543" y="468"/>
                </a:lnTo>
                <a:lnTo>
                  <a:pt x="545" y="468"/>
                </a:lnTo>
                <a:lnTo>
                  <a:pt x="545" y="470"/>
                </a:lnTo>
                <a:lnTo>
                  <a:pt x="545" y="472"/>
                </a:lnTo>
                <a:lnTo>
                  <a:pt x="545" y="474"/>
                </a:lnTo>
                <a:lnTo>
                  <a:pt x="545" y="476"/>
                </a:lnTo>
                <a:lnTo>
                  <a:pt x="547" y="478"/>
                </a:lnTo>
                <a:lnTo>
                  <a:pt x="547" y="480"/>
                </a:lnTo>
                <a:lnTo>
                  <a:pt x="547" y="482"/>
                </a:lnTo>
                <a:lnTo>
                  <a:pt x="547" y="483"/>
                </a:lnTo>
                <a:lnTo>
                  <a:pt x="547" y="483"/>
                </a:lnTo>
                <a:lnTo>
                  <a:pt x="547" y="483"/>
                </a:lnTo>
                <a:lnTo>
                  <a:pt x="547" y="485"/>
                </a:lnTo>
                <a:lnTo>
                  <a:pt x="547" y="485"/>
                </a:lnTo>
                <a:lnTo>
                  <a:pt x="547" y="485"/>
                </a:lnTo>
                <a:lnTo>
                  <a:pt x="547" y="485"/>
                </a:lnTo>
                <a:lnTo>
                  <a:pt x="549" y="485"/>
                </a:lnTo>
                <a:lnTo>
                  <a:pt x="549" y="485"/>
                </a:lnTo>
                <a:lnTo>
                  <a:pt x="549" y="487"/>
                </a:lnTo>
                <a:lnTo>
                  <a:pt x="549" y="491"/>
                </a:lnTo>
                <a:lnTo>
                  <a:pt x="549" y="493"/>
                </a:lnTo>
                <a:lnTo>
                  <a:pt x="549" y="495"/>
                </a:lnTo>
                <a:lnTo>
                  <a:pt x="551" y="497"/>
                </a:lnTo>
                <a:lnTo>
                  <a:pt x="551" y="499"/>
                </a:lnTo>
                <a:lnTo>
                  <a:pt x="551" y="501"/>
                </a:lnTo>
                <a:lnTo>
                  <a:pt x="551" y="505"/>
                </a:lnTo>
                <a:lnTo>
                  <a:pt x="551" y="505"/>
                </a:lnTo>
                <a:lnTo>
                  <a:pt x="551" y="505"/>
                </a:lnTo>
                <a:lnTo>
                  <a:pt x="551" y="505"/>
                </a:lnTo>
                <a:lnTo>
                  <a:pt x="551" y="505"/>
                </a:lnTo>
                <a:lnTo>
                  <a:pt x="551" y="506"/>
                </a:lnTo>
                <a:lnTo>
                  <a:pt x="552" y="506"/>
                </a:lnTo>
                <a:lnTo>
                  <a:pt x="552" y="506"/>
                </a:lnTo>
                <a:lnTo>
                  <a:pt x="552" y="506"/>
                </a:lnTo>
                <a:lnTo>
                  <a:pt x="552" y="508"/>
                </a:lnTo>
                <a:lnTo>
                  <a:pt x="552" y="512"/>
                </a:lnTo>
                <a:lnTo>
                  <a:pt x="552" y="514"/>
                </a:lnTo>
                <a:lnTo>
                  <a:pt x="552" y="516"/>
                </a:lnTo>
                <a:lnTo>
                  <a:pt x="554" y="518"/>
                </a:lnTo>
                <a:lnTo>
                  <a:pt x="554" y="520"/>
                </a:lnTo>
                <a:lnTo>
                  <a:pt x="554" y="522"/>
                </a:lnTo>
                <a:lnTo>
                  <a:pt x="554" y="524"/>
                </a:lnTo>
                <a:lnTo>
                  <a:pt x="554" y="526"/>
                </a:lnTo>
                <a:lnTo>
                  <a:pt x="554" y="526"/>
                </a:lnTo>
                <a:lnTo>
                  <a:pt x="554" y="526"/>
                </a:lnTo>
                <a:lnTo>
                  <a:pt x="554" y="526"/>
                </a:lnTo>
                <a:lnTo>
                  <a:pt x="554" y="526"/>
                </a:lnTo>
                <a:lnTo>
                  <a:pt x="554" y="526"/>
                </a:lnTo>
                <a:lnTo>
                  <a:pt x="554" y="526"/>
                </a:lnTo>
                <a:lnTo>
                  <a:pt x="554" y="526"/>
                </a:lnTo>
                <a:lnTo>
                  <a:pt x="522" y="535"/>
                </a:lnTo>
                <a:lnTo>
                  <a:pt x="489" y="545"/>
                </a:lnTo>
                <a:lnTo>
                  <a:pt x="455" y="553"/>
                </a:lnTo>
                <a:lnTo>
                  <a:pt x="420" y="558"/>
                </a:lnTo>
                <a:lnTo>
                  <a:pt x="385" y="564"/>
                </a:lnTo>
                <a:lnTo>
                  <a:pt x="349" y="566"/>
                </a:lnTo>
                <a:lnTo>
                  <a:pt x="314" y="568"/>
                </a:lnTo>
                <a:lnTo>
                  <a:pt x="278" y="570"/>
                </a:lnTo>
                <a:lnTo>
                  <a:pt x="241" y="568"/>
                </a:lnTo>
                <a:lnTo>
                  <a:pt x="205" y="566"/>
                </a:lnTo>
                <a:lnTo>
                  <a:pt x="170" y="564"/>
                </a:lnTo>
                <a:lnTo>
                  <a:pt x="134" y="558"/>
                </a:lnTo>
                <a:lnTo>
                  <a:pt x="99" y="553"/>
                </a:lnTo>
                <a:lnTo>
                  <a:pt x="67" y="545"/>
                </a:lnTo>
                <a:lnTo>
                  <a:pt x="32" y="535"/>
                </a:lnTo>
                <a:lnTo>
                  <a:pt x="0" y="526"/>
                </a:lnTo>
                <a:close/>
              </a:path>
            </a:pathLst>
          </a:custGeom>
          <a:solidFill>
            <a:srgbClr val="B35100"/>
          </a:solidFill>
          <a:ln w="9525" cap="flat" cmpd="sng">
            <a:solidFill>
              <a:schemeClr val="lt1"/>
            </a:solidFill>
            <a:prstDash val="solid"/>
            <a:round/>
            <a:headEnd type="none" w="sm" len="sm"/>
            <a:tailEnd type="none" w="sm" len="sm"/>
          </a:ln>
        </p:spPr>
        <p:txBody>
          <a:bodyPr spcFirstLastPara="1" wrap="square" lIns="45700" tIns="45700" rIns="45700" bIns="45700" anchor="ctr" anchorCtr="1">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50"/>
          <p:cNvSpPr/>
          <p:nvPr/>
        </p:nvSpPr>
        <p:spPr>
          <a:xfrm>
            <a:off x="4625875" y="3552150"/>
            <a:ext cx="1324800" cy="318300"/>
          </a:xfrm>
          <a:prstGeom prst="rect">
            <a:avLst/>
          </a:prstGeom>
          <a:noFill/>
          <a:ln>
            <a:noFill/>
          </a:ln>
        </p:spPr>
        <p:txBody>
          <a:bodyPr spcFirstLastPara="1" wrap="square" lIns="45700" tIns="45700" rIns="45700" bIns="45700" anchor="ctr" anchorCtr="1">
            <a:noAutofit/>
          </a:bodyPr>
          <a:lstStyle/>
          <a:p>
            <a:pPr marL="0" marR="0" lvl="0" indent="0" algn="l" rtl="0">
              <a:lnSpc>
                <a:spcPct val="100000"/>
              </a:lnSpc>
              <a:spcBef>
                <a:spcPts val="0"/>
              </a:spcBef>
              <a:spcAft>
                <a:spcPts val="0"/>
              </a:spcAft>
              <a:buNone/>
            </a:pPr>
            <a:r>
              <a:rPr lang="en-SG" sz="1400" b="1" i="0" u="none" strike="noStrike" cap="none">
                <a:solidFill>
                  <a:schemeClr val="lt1"/>
                </a:solidFill>
                <a:latin typeface="Arial"/>
                <a:ea typeface="Arial"/>
                <a:cs typeface="Arial"/>
                <a:sym typeface="Arial"/>
              </a:rPr>
              <a:t>INNOVATION</a:t>
            </a:r>
            <a:endParaRPr/>
          </a:p>
        </p:txBody>
      </p:sp>
      <p:sp>
        <p:nvSpPr>
          <p:cNvPr id="189" name="Google Shape;189;p50"/>
          <p:cNvSpPr/>
          <p:nvPr/>
        </p:nvSpPr>
        <p:spPr>
          <a:xfrm>
            <a:off x="6552349" y="3552150"/>
            <a:ext cx="1022100" cy="318300"/>
          </a:xfrm>
          <a:prstGeom prst="rect">
            <a:avLst/>
          </a:prstGeom>
          <a:noFill/>
          <a:ln>
            <a:noFill/>
          </a:ln>
        </p:spPr>
        <p:txBody>
          <a:bodyPr spcFirstLastPara="1" wrap="square" lIns="45700" tIns="45700" rIns="45700" bIns="45700" anchor="ctr" anchorCtr="1">
            <a:noAutofit/>
          </a:bodyPr>
          <a:lstStyle/>
          <a:p>
            <a:pPr marL="0" marR="0" lvl="0" indent="0" algn="l" rtl="0">
              <a:lnSpc>
                <a:spcPct val="100000"/>
              </a:lnSpc>
              <a:spcBef>
                <a:spcPts val="0"/>
              </a:spcBef>
              <a:spcAft>
                <a:spcPts val="0"/>
              </a:spcAft>
              <a:buNone/>
            </a:pPr>
            <a:r>
              <a:rPr lang="en-SG" sz="1400" b="1" i="0" u="none" strike="noStrike" cap="none">
                <a:solidFill>
                  <a:schemeClr val="lt1"/>
                </a:solidFill>
                <a:latin typeface="Arial"/>
                <a:ea typeface="Arial"/>
                <a:cs typeface="Arial"/>
                <a:sym typeface="Arial"/>
              </a:rPr>
              <a:t>HEALTH</a:t>
            </a:r>
            <a:endParaRPr/>
          </a:p>
        </p:txBody>
      </p:sp>
      <p:sp>
        <p:nvSpPr>
          <p:cNvPr id="190" name="Google Shape;190;p50"/>
          <p:cNvSpPr/>
          <p:nvPr/>
        </p:nvSpPr>
        <p:spPr>
          <a:xfrm>
            <a:off x="5418775" y="4026825"/>
            <a:ext cx="1534800" cy="316500"/>
          </a:xfrm>
          <a:prstGeom prst="rect">
            <a:avLst/>
          </a:prstGeom>
          <a:noFill/>
          <a:ln>
            <a:noFill/>
          </a:ln>
        </p:spPr>
        <p:txBody>
          <a:bodyPr spcFirstLastPara="1" wrap="square" lIns="45700" tIns="45700" rIns="45700" bIns="45700" anchor="ctr" anchorCtr="1">
            <a:noAutofit/>
          </a:bodyPr>
          <a:lstStyle/>
          <a:p>
            <a:pPr marL="0" marR="0" lvl="0" indent="0" algn="l" rtl="0">
              <a:lnSpc>
                <a:spcPct val="100000"/>
              </a:lnSpc>
              <a:spcBef>
                <a:spcPts val="0"/>
              </a:spcBef>
              <a:spcAft>
                <a:spcPts val="0"/>
              </a:spcAft>
              <a:buNone/>
            </a:pPr>
            <a:r>
              <a:rPr lang="en-SG" sz="1400" b="1" i="0" u="none" strike="noStrike" cap="none">
                <a:solidFill>
                  <a:srgbClr val="773600"/>
                </a:solidFill>
                <a:latin typeface="Arial"/>
                <a:ea typeface="Arial"/>
                <a:cs typeface="Arial"/>
                <a:sym typeface="Arial"/>
              </a:rPr>
              <a:t>PARTNERSHIPS</a:t>
            </a:r>
            <a:endParaRPr/>
          </a:p>
        </p:txBody>
      </p:sp>
      <p:sp>
        <p:nvSpPr>
          <p:cNvPr id="191" name="Google Shape;191;p50"/>
          <p:cNvSpPr/>
          <p:nvPr/>
        </p:nvSpPr>
        <p:spPr>
          <a:xfrm>
            <a:off x="5418650" y="4938225"/>
            <a:ext cx="1534800" cy="318300"/>
          </a:xfrm>
          <a:prstGeom prst="rect">
            <a:avLst/>
          </a:prstGeom>
          <a:noFill/>
          <a:ln>
            <a:noFill/>
          </a:ln>
        </p:spPr>
        <p:txBody>
          <a:bodyPr spcFirstLastPara="1" wrap="square" lIns="45700" tIns="45700" rIns="45700" bIns="45700" anchor="ctr" anchorCtr="1">
            <a:noAutofit/>
          </a:bodyPr>
          <a:lstStyle/>
          <a:p>
            <a:pPr marL="0" marR="0" lvl="0" indent="0" algn="l" rtl="0">
              <a:lnSpc>
                <a:spcPct val="100000"/>
              </a:lnSpc>
              <a:spcBef>
                <a:spcPts val="0"/>
              </a:spcBef>
              <a:spcAft>
                <a:spcPts val="0"/>
              </a:spcAft>
              <a:buNone/>
            </a:pPr>
            <a:r>
              <a:rPr lang="en-SG" sz="1400" b="1" i="0" u="none" strike="noStrike" cap="none">
                <a:solidFill>
                  <a:schemeClr val="lt1"/>
                </a:solidFill>
                <a:latin typeface="Arial"/>
                <a:ea typeface="Arial"/>
                <a:cs typeface="Arial"/>
                <a:sym typeface="Arial"/>
              </a:rPr>
              <a:t>EMPLOYMENT</a:t>
            </a:r>
            <a:endParaRPr/>
          </a:p>
        </p:txBody>
      </p:sp>
      <p:pic>
        <p:nvPicPr>
          <p:cNvPr id="192" name="Google Shape;192;p50"/>
          <p:cNvPicPr preferRelativeResize="0"/>
          <p:nvPr/>
        </p:nvPicPr>
        <p:blipFill rotWithShape="1">
          <a:blip r:embed="rId3">
            <a:alphaModFix/>
          </a:blip>
          <a:srcRect/>
          <a:stretch/>
        </p:blipFill>
        <p:spPr>
          <a:xfrm>
            <a:off x="10130828" y="-1"/>
            <a:ext cx="2061174" cy="1575303"/>
          </a:xfrm>
          <a:prstGeom prst="rect">
            <a:avLst/>
          </a:prstGeom>
          <a:noFill/>
          <a:ln>
            <a:noFill/>
          </a:ln>
        </p:spPr>
      </p:pic>
      <p:sp>
        <p:nvSpPr>
          <p:cNvPr id="193" name="Google Shape;193;p50"/>
          <p:cNvSpPr txBox="1"/>
          <p:nvPr/>
        </p:nvSpPr>
        <p:spPr>
          <a:xfrm>
            <a:off x="461727" y="394934"/>
            <a:ext cx="10376961" cy="570076"/>
          </a:xfrm>
          <a:prstGeom prst="rect">
            <a:avLst/>
          </a:prstGeom>
          <a:noFill/>
          <a:ln>
            <a:noFill/>
          </a:ln>
        </p:spPr>
        <p:txBody>
          <a:bodyPr spcFirstLastPara="1" wrap="square" lIns="25400" tIns="25400" rIns="25400" bIns="25400" anchor="ctr" anchorCtr="0">
            <a:noAutofit/>
          </a:bodyPr>
          <a:lstStyle/>
          <a:p>
            <a:pPr marL="0" marR="0" lvl="0" indent="0" algn="l" rtl="0">
              <a:lnSpc>
                <a:spcPct val="94642"/>
              </a:lnSpc>
              <a:spcBef>
                <a:spcPts val="0"/>
              </a:spcBef>
              <a:spcAft>
                <a:spcPts val="0"/>
              </a:spcAft>
              <a:buNone/>
            </a:pPr>
            <a:r>
              <a:rPr lang="en-SG" sz="2800" b="1" i="0" u="none" strike="noStrike" cap="none">
                <a:solidFill>
                  <a:srgbClr val="000000"/>
                </a:solidFill>
                <a:latin typeface="Century Gothic"/>
                <a:ea typeface="Century Gothic"/>
                <a:cs typeface="Century Gothic"/>
                <a:sym typeface="Century Gothic"/>
              </a:rPr>
              <a:t>Through partnerships, we spurred new strategic engagements in Innovation, Employment and Health to benefit our community</a:t>
            </a:r>
            <a:endParaRPr sz="2800" b="1" i="0"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51"/>
          <p:cNvPicPr preferRelativeResize="0"/>
          <p:nvPr/>
        </p:nvPicPr>
        <p:blipFill rotWithShape="1">
          <a:blip r:embed="rId3">
            <a:alphaModFix/>
          </a:blip>
          <a:srcRect/>
          <a:stretch/>
        </p:blipFill>
        <p:spPr>
          <a:xfrm>
            <a:off x="10130826" y="0"/>
            <a:ext cx="2061174" cy="1575303"/>
          </a:xfrm>
          <a:prstGeom prst="rect">
            <a:avLst/>
          </a:prstGeom>
          <a:noFill/>
          <a:ln>
            <a:noFill/>
          </a:ln>
        </p:spPr>
      </p:pic>
      <p:sp>
        <p:nvSpPr>
          <p:cNvPr id="199" name="Google Shape;199;p51"/>
          <p:cNvSpPr txBox="1"/>
          <p:nvPr/>
        </p:nvSpPr>
        <p:spPr>
          <a:xfrm>
            <a:off x="461726" y="394934"/>
            <a:ext cx="10049347" cy="570076"/>
          </a:xfrm>
          <a:prstGeom prst="rect">
            <a:avLst/>
          </a:prstGeom>
          <a:noFill/>
          <a:ln>
            <a:noFill/>
          </a:ln>
        </p:spPr>
        <p:txBody>
          <a:bodyPr spcFirstLastPara="1" wrap="square" lIns="25400" tIns="25400" rIns="25400" bIns="25400" anchor="ctr" anchorCtr="0">
            <a:noAutofit/>
          </a:bodyPr>
          <a:lstStyle/>
          <a:p>
            <a:pPr marL="0" marR="0" lvl="0" indent="0" algn="l" rtl="0">
              <a:lnSpc>
                <a:spcPct val="94642"/>
              </a:lnSpc>
              <a:spcBef>
                <a:spcPts val="0"/>
              </a:spcBef>
              <a:spcAft>
                <a:spcPts val="0"/>
              </a:spcAft>
              <a:buNone/>
            </a:pPr>
            <a:r>
              <a:rPr lang="en-SG" sz="2800" b="1" i="0" u="none" strike="noStrike" cap="none">
                <a:solidFill>
                  <a:srgbClr val="000000"/>
                </a:solidFill>
                <a:latin typeface="Century Gothic"/>
                <a:ea typeface="Century Gothic"/>
                <a:cs typeface="Century Gothic"/>
                <a:sym typeface="Century Gothic"/>
              </a:rPr>
              <a:t>Executed since 2021, today we are proud to establish new and strengthen more than 18 strategic partnerships </a:t>
            </a:r>
            <a:endParaRPr sz="2800" b="1" i="0" u="none" strike="noStrike" cap="none">
              <a:solidFill>
                <a:srgbClr val="000000"/>
              </a:solidFill>
              <a:latin typeface="Century Gothic"/>
              <a:ea typeface="Century Gothic"/>
              <a:cs typeface="Century Gothic"/>
              <a:sym typeface="Century Gothic"/>
            </a:endParaRPr>
          </a:p>
        </p:txBody>
      </p:sp>
      <p:pic>
        <p:nvPicPr>
          <p:cNvPr id="200" name="Google Shape;200;p51" descr="Image"/>
          <p:cNvPicPr preferRelativeResize="0"/>
          <p:nvPr/>
        </p:nvPicPr>
        <p:blipFill rotWithShape="1">
          <a:blip r:embed="rId4">
            <a:alphaModFix/>
          </a:blip>
          <a:srcRect l="4379" t="24622" r="5375" b="29374"/>
          <a:stretch/>
        </p:blipFill>
        <p:spPr>
          <a:xfrm>
            <a:off x="678077" y="1353297"/>
            <a:ext cx="1954075" cy="925638"/>
          </a:xfrm>
          <a:prstGeom prst="rect">
            <a:avLst/>
          </a:prstGeom>
          <a:noFill/>
          <a:ln>
            <a:noFill/>
          </a:ln>
        </p:spPr>
      </p:pic>
      <p:pic>
        <p:nvPicPr>
          <p:cNvPr id="201" name="Google Shape;201;p51" descr="Image"/>
          <p:cNvPicPr preferRelativeResize="0"/>
          <p:nvPr/>
        </p:nvPicPr>
        <p:blipFill rotWithShape="1">
          <a:blip r:embed="rId5">
            <a:alphaModFix/>
          </a:blip>
          <a:srcRect/>
          <a:stretch/>
        </p:blipFill>
        <p:spPr>
          <a:xfrm>
            <a:off x="962087" y="2689216"/>
            <a:ext cx="1386054" cy="1048666"/>
          </a:xfrm>
          <a:prstGeom prst="rect">
            <a:avLst/>
          </a:prstGeom>
          <a:noFill/>
          <a:ln>
            <a:noFill/>
          </a:ln>
        </p:spPr>
      </p:pic>
      <p:pic>
        <p:nvPicPr>
          <p:cNvPr id="202" name="Google Shape;202;p51" descr="Image"/>
          <p:cNvPicPr preferRelativeResize="0"/>
          <p:nvPr/>
        </p:nvPicPr>
        <p:blipFill rotWithShape="1">
          <a:blip r:embed="rId6">
            <a:alphaModFix/>
          </a:blip>
          <a:srcRect l="8789" t="32666" r="8790" b="32666"/>
          <a:stretch/>
        </p:blipFill>
        <p:spPr>
          <a:xfrm>
            <a:off x="702667" y="4262250"/>
            <a:ext cx="1904895" cy="744556"/>
          </a:xfrm>
          <a:prstGeom prst="rect">
            <a:avLst/>
          </a:prstGeom>
          <a:noFill/>
          <a:ln>
            <a:noFill/>
          </a:ln>
        </p:spPr>
      </p:pic>
      <p:pic>
        <p:nvPicPr>
          <p:cNvPr id="203" name="Google Shape;203;p51" descr="Image"/>
          <p:cNvPicPr preferRelativeResize="0"/>
          <p:nvPr/>
        </p:nvPicPr>
        <p:blipFill rotWithShape="1">
          <a:blip r:embed="rId7">
            <a:alphaModFix/>
          </a:blip>
          <a:srcRect t="9870" b="9869"/>
          <a:stretch/>
        </p:blipFill>
        <p:spPr>
          <a:xfrm>
            <a:off x="883959" y="5585608"/>
            <a:ext cx="1542310" cy="814409"/>
          </a:xfrm>
          <a:prstGeom prst="rect">
            <a:avLst/>
          </a:prstGeom>
          <a:noFill/>
          <a:ln>
            <a:noFill/>
          </a:ln>
        </p:spPr>
      </p:pic>
      <p:pic>
        <p:nvPicPr>
          <p:cNvPr id="204" name="Google Shape;204;p51" descr="Image"/>
          <p:cNvPicPr preferRelativeResize="0"/>
          <p:nvPr/>
        </p:nvPicPr>
        <p:blipFill rotWithShape="1">
          <a:blip r:embed="rId8">
            <a:alphaModFix/>
          </a:blip>
          <a:srcRect/>
          <a:stretch/>
        </p:blipFill>
        <p:spPr>
          <a:xfrm>
            <a:off x="3836897" y="2620253"/>
            <a:ext cx="1276903" cy="1186592"/>
          </a:xfrm>
          <a:prstGeom prst="rect">
            <a:avLst/>
          </a:prstGeom>
          <a:noFill/>
          <a:ln>
            <a:noFill/>
          </a:ln>
        </p:spPr>
      </p:pic>
      <p:pic>
        <p:nvPicPr>
          <p:cNvPr id="205" name="Google Shape;205;p51" descr="Image"/>
          <p:cNvPicPr preferRelativeResize="0"/>
          <p:nvPr/>
        </p:nvPicPr>
        <p:blipFill rotWithShape="1">
          <a:blip r:embed="rId9">
            <a:alphaModFix/>
          </a:blip>
          <a:srcRect/>
          <a:stretch/>
        </p:blipFill>
        <p:spPr>
          <a:xfrm>
            <a:off x="3773232" y="3982071"/>
            <a:ext cx="1404232" cy="1304915"/>
          </a:xfrm>
          <a:prstGeom prst="rect">
            <a:avLst/>
          </a:prstGeom>
          <a:noFill/>
          <a:ln>
            <a:noFill/>
          </a:ln>
        </p:spPr>
      </p:pic>
      <p:pic>
        <p:nvPicPr>
          <p:cNvPr id="206" name="Google Shape;206;p51" descr="Image"/>
          <p:cNvPicPr preferRelativeResize="0"/>
          <p:nvPr/>
        </p:nvPicPr>
        <p:blipFill rotWithShape="1">
          <a:blip r:embed="rId10">
            <a:alphaModFix/>
          </a:blip>
          <a:srcRect/>
          <a:stretch/>
        </p:blipFill>
        <p:spPr>
          <a:xfrm>
            <a:off x="9325719" y="5467359"/>
            <a:ext cx="1704053" cy="1050906"/>
          </a:xfrm>
          <a:prstGeom prst="rect">
            <a:avLst/>
          </a:prstGeom>
          <a:noFill/>
          <a:ln>
            <a:noFill/>
          </a:ln>
        </p:spPr>
      </p:pic>
      <p:pic>
        <p:nvPicPr>
          <p:cNvPr id="207" name="Google Shape;207;p51" descr="Image"/>
          <p:cNvPicPr preferRelativeResize="0"/>
          <p:nvPr/>
        </p:nvPicPr>
        <p:blipFill rotWithShape="1">
          <a:blip r:embed="rId11">
            <a:alphaModFix/>
          </a:blip>
          <a:srcRect l="6789" t="14907" r="6788" b="19945"/>
          <a:stretch/>
        </p:blipFill>
        <p:spPr>
          <a:xfrm>
            <a:off x="3943846" y="5620491"/>
            <a:ext cx="1063005" cy="744643"/>
          </a:xfrm>
          <a:prstGeom prst="rect">
            <a:avLst/>
          </a:prstGeom>
          <a:noFill/>
          <a:ln>
            <a:noFill/>
          </a:ln>
        </p:spPr>
      </p:pic>
      <p:pic>
        <p:nvPicPr>
          <p:cNvPr id="208" name="Google Shape;208;p51" descr="Image"/>
          <p:cNvPicPr preferRelativeResize="0"/>
          <p:nvPr/>
        </p:nvPicPr>
        <p:blipFill rotWithShape="1">
          <a:blip r:embed="rId12">
            <a:alphaModFix/>
          </a:blip>
          <a:srcRect/>
          <a:stretch/>
        </p:blipFill>
        <p:spPr>
          <a:xfrm>
            <a:off x="9325719" y="2740546"/>
            <a:ext cx="1704053" cy="946006"/>
          </a:xfrm>
          <a:prstGeom prst="rect">
            <a:avLst/>
          </a:prstGeom>
          <a:noFill/>
          <a:ln>
            <a:noFill/>
          </a:ln>
        </p:spPr>
      </p:pic>
      <p:pic>
        <p:nvPicPr>
          <p:cNvPr id="209" name="Google Shape;209;p51" descr="Image"/>
          <p:cNvPicPr preferRelativeResize="0"/>
          <p:nvPr/>
        </p:nvPicPr>
        <p:blipFill rotWithShape="1">
          <a:blip r:embed="rId13">
            <a:alphaModFix/>
          </a:blip>
          <a:srcRect/>
          <a:stretch/>
        </p:blipFill>
        <p:spPr>
          <a:xfrm>
            <a:off x="3601588" y="1353297"/>
            <a:ext cx="1747520" cy="925638"/>
          </a:xfrm>
          <a:prstGeom prst="rect">
            <a:avLst/>
          </a:prstGeom>
          <a:noFill/>
          <a:ln>
            <a:noFill/>
          </a:ln>
        </p:spPr>
      </p:pic>
      <p:pic>
        <p:nvPicPr>
          <p:cNvPr id="210" name="Google Shape;210;p51" descr="pngwing.com-2.png"/>
          <p:cNvPicPr preferRelativeResize="0"/>
          <p:nvPr/>
        </p:nvPicPr>
        <p:blipFill rotWithShape="1">
          <a:blip r:embed="rId14">
            <a:alphaModFix/>
          </a:blip>
          <a:srcRect/>
          <a:stretch/>
        </p:blipFill>
        <p:spPr>
          <a:xfrm>
            <a:off x="6431882" y="1393379"/>
            <a:ext cx="1730899" cy="845475"/>
          </a:xfrm>
          <a:prstGeom prst="rect">
            <a:avLst/>
          </a:prstGeom>
          <a:noFill/>
          <a:ln>
            <a:noFill/>
          </a:ln>
        </p:spPr>
      </p:pic>
      <p:pic>
        <p:nvPicPr>
          <p:cNvPr id="211" name="Google Shape;211;p51" descr="Image"/>
          <p:cNvPicPr preferRelativeResize="0"/>
          <p:nvPr/>
        </p:nvPicPr>
        <p:blipFill rotWithShape="1">
          <a:blip r:embed="rId15">
            <a:alphaModFix/>
          </a:blip>
          <a:srcRect/>
          <a:stretch/>
        </p:blipFill>
        <p:spPr>
          <a:xfrm>
            <a:off x="16242539" y="2574105"/>
            <a:ext cx="2146795" cy="744713"/>
          </a:xfrm>
          <a:prstGeom prst="rect">
            <a:avLst/>
          </a:prstGeom>
          <a:noFill/>
          <a:ln>
            <a:noFill/>
          </a:ln>
        </p:spPr>
      </p:pic>
      <p:pic>
        <p:nvPicPr>
          <p:cNvPr id="212" name="Google Shape;212;p51" descr="Image"/>
          <p:cNvPicPr preferRelativeResize="0"/>
          <p:nvPr/>
        </p:nvPicPr>
        <p:blipFill rotWithShape="1">
          <a:blip r:embed="rId16">
            <a:alphaModFix/>
          </a:blip>
          <a:srcRect/>
          <a:stretch/>
        </p:blipFill>
        <p:spPr>
          <a:xfrm>
            <a:off x="18692836" y="2574105"/>
            <a:ext cx="1206177" cy="744713"/>
          </a:xfrm>
          <a:prstGeom prst="rect">
            <a:avLst/>
          </a:prstGeom>
          <a:noFill/>
          <a:ln>
            <a:noFill/>
          </a:ln>
        </p:spPr>
      </p:pic>
      <p:pic>
        <p:nvPicPr>
          <p:cNvPr id="213" name="Google Shape;213;p51" descr="Vision, Mission, Objectives &amp; Logo – Singapore Association of the Visually  Handicapped"/>
          <p:cNvPicPr preferRelativeResize="0"/>
          <p:nvPr/>
        </p:nvPicPr>
        <p:blipFill rotWithShape="1">
          <a:blip r:embed="rId17">
            <a:alphaModFix/>
          </a:blip>
          <a:srcRect/>
          <a:stretch/>
        </p:blipFill>
        <p:spPr>
          <a:xfrm>
            <a:off x="9469162" y="4169727"/>
            <a:ext cx="1417167" cy="929603"/>
          </a:xfrm>
          <a:prstGeom prst="rect">
            <a:avLst/>
          </a:prstGeom>
          <a:noFill/>
          <a:ln>
            <a:noFill/>
          </a:ln>
        </p:spPr>
      </p:pic>
      <p:pic>
        <p:nvPicPr>
          <p:cNvPr id="214" name="Google Shape;214;p51"/>
          <p:cNvPicPr preferRelativeResize="0"/>
          <p:nvPr/>
        </p:nvPicPr>
        <p:blipFill rotWithShape="1">
          <a:blip r:embed="rId18">
            <a:alphaModFix/>
          </a:blip>
          <a:srcRect/>
          <a:stretch/>
        </p:blipFill>
        <p:spPr>
          <a:xfrm>
            <a:off x="9331826" y="1193239"/>
            <a:ext cx="1691839" cy="1245754"/>
          </a:xfrm>
          <a:prstGeom prst="rect">
            <a:avLst/>
          </a:prstGeom>
          <a:noFill/>
          <a:ln>
            <a:noFill/>
          </a:ln>
        </p:spPr>
      </p:pic>
      <p:pic>
        <p:nvPicPr>
          <p:cNvPr id="215" name="Google Shape;215;p51"/>
          <p:cNvPicPr preferRelativeResize="0"/>
          <p:nvPr/>
        </p:nvPicPr>
        <p:blipFill rotWithShape="1">
          <a:blip r:embed="rId19">
            <a:alphaModFix/>
          </a:blip>
          <a:srcRect/>
          <a:stretch/>
        </p:blipFill>
        <p:spPr>
          <a:xfrm>
            <a:off x="6398573" y="2714239"/>
            <a:ext cx="1797516" cy="998620"/>
          </a:xfrm>
          <a:prstGeom prst="rect">
            <a:avLst/>
          </a:prstGeom>
          <a:noFill/>
          <a:ln>
            <a:noFill/>
          </a:ln>
        </p:spPr>
      </p:pic>
      <p:pic>
        <p:nvPicPr>
          <p:cNvPr id="216" name="Google Shape;216;p51" descr="NUHS"/>
          <p:cNvPicPr preferRelativeResize="0"/>
          <p:nvPr/>
        </p:nvPicPr>
        <p:blipFill rotWithShape="1">
          <a:blip r:embed="rId20">
            <a:alphaModFix/>
          </a:blip>
          <a:srcRect/>
          <a:stretch/>
        </p:blipFill>
        <p:spPr>
          <a:xfrm>
            <a:off x="6542694" y="4063339"/>
            <a:ext cx="1509275" cy="1142379"/>
          </a:xfrm>
          <a:prstGeom prst="rect">
            <a:avLst/>
          </a:prstGeom>
          <a:noFill/>
          <a:ln>
            <a:noFill/>
          </a:ln>
        </p:spPr>
      </p:pic>
      <p:pic>
        <p:nvPicPr>
          <p:cNvPr id="217" name="Google Shape;217;p51" descr="More family days ahead for NHG - Air &amp; Odor Management (MY)"/>
          <p:cNvPicPr preferRelativeResize="0"/>
          <p:nvPr/>
        </p:nvPicPr>
        <p:blipFill rotWithShape="1">
          <a:blip r:embed="rId21">
            <a:alphaModFix/>
          </a:blip>
          <a:srcRect/>
          <a:stretch/>
        </p:blipFill>
        <p:spPr>
          <a:xfrm>
            <a:off x="6384344" y="5340355"/>
            <a:ext cx="1825974" cy="13049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52"/>
          <p:cNvPicPr preferRelativeResize="0"/>
          <p:nvPr/>
        </p:nvPicPr>
        <p:blipFill rotWithShape="1">
          <a:blip r:embed="rId3">
            <a:alphaModFix/>
          </a:blip>
          <a:srcRect/>
          <a:stretch/>
        </p:blipFill>
        <p:spPr>
          <a:xfrm>
            <a:off x="10130826" y="0"/>
            <a:ext cx="2061174" cy="1575303"/>
          </a:xfrm>
          <a:prstGeom prst="rect">
            <a:avLst/>
          </a:prstGeom>
          <a:noFill/>
          <a:ln>
            <a:noFill/>
          </a:ln>
        </p:spPr>
      </p:pic>
      <p:pic>
        <p:nvPicPr>
          <p:cNvPr id="223" name="Google Shape;223;p52" descr="Image"/>
          <p:cNvPicPr preferRelativeResize="0"/>
          <p:nvPr/>
        </p:nvPicPr>
        <p:blipFill rotWithShape="1">
          <a:blip r:embed="rId4">
            <a:alphaModFix/>
          </a:blip>
          <a:srcRect/>
          <a:stretch/>
        </p:blipFill>
        <p:spPr>
          <a:xfrm>
            <a:off x="16242539" y="2574105"/>
            <a:ext cx="2146795" cy="744713"/>
          </a:xfrm>
          <a:prstGeom prst="rect">
            <a:avLst/>
          </a:prstGeom>
          <a:noFill/>
          <a:ln>
            <a:noFill/>
          </a:ln>
        </p:spPr>
      </p:pic>
      <p:pic>
        <p:nvPicPr>
          <p:cNvPr id="224" name="Google Shape;224;p52" descr="Image"/>
          <p:cNvPicPr preferRelativeResize="0"/>
          <p:nvPr/>
        </p:nvPicPr>
        <p:blipFill rotWithShape="1">
          <a:blip r:embed="rId5">
            <a:alphaModFix/>
          </a:blip>
          <a:srcRect/>
          <a:stretch/>
        </p:blipFill>
        <p:spPr>
          <a:xfrm>
            <a:off x="18692836" y="2574105"/>
            <a:ext cx="1206177" cy="744713"/>
          </a:xfrm>
          <a:prstGeom prst="rect">
            <a:avLst/>
          </a:prstGeom>
          <a:noFill/>
          <a:ln>
            <a:noFill/>
          </a:ln>
        </p:spPr>
      </p:pic>
      <p:sp>
        <p:nvSpPr>
          <p:cNvPr id="225" name="Google Shape;225;p52"/>
          <p:cNvSpPr/>
          <p:nvPr/>
        </p:nvSpPr>
        <p:spPr>
          <a:xfrm>
            <a:off x="2498727" y="2785449"/>
            <a:ext cx="1076325" cy="1076325"/>
          </a:xfrm>
          <a:custGeom>
            <a:avLst/>
            <a:gdLst/>
            <a:ahLst/>
            <a:cxnLst/>
            <a:rect l="l" t="t" r="r" b="b"/>
            <a:pathLst>
              <a:path w="344" h="344" extrusionOk="0">
                <a:moveTo>
                  <a:pt x="343" y="153"/>
                </a:moveTo>
                <a:cubicBezTo>
                  <a:pt x="342" y="148"/>
                  <a:pt x="337" y="144"/>
                  <a:pt x="332" y="144"/>
                </a:cubicBezTo>
                <a:cubicBezTo>
                  <a:pt x="316" y="144"/>
                  <a:pt x="302" y="135"/>
                  <a:pt x="296" y="121"/>
                </a:cubicBezTo>
                <a:cubicBezTo>
                  <a:pt x="290" y="106"/>
                  <a:pt x="294" y="89"/>
                  <a:pt x="306" y="78"/>
                </a:cubicBezTo>
                <a:cubicBezTo>
                  <a:pt x="309" y="75"/>
                  <a:pt x="310" y="69"/>
                  <a:pt x="307" y="65"/>
                </a:cubicBezTo>
                <a:cubicBezTo>
                  <a:pt x="299" y="55"/>
                  <a:pt x="290" y="46"/>
                  <a:pt x="280" y="38"/>
                </a:cubicBezTo>
                <a:cubicBezTo>
                  <a:pt x="276" y="35"/>
                  <a:pt x="270" y="35"/>
                  <a:pt x="267" y="39"/>
                </a:cubicBezTo>
                <a:cubicBezTo>
                  <a:pt x="256" y="50"/>
                  <a:pt x="238" y="55"/>
                  <a:pt x="224" y="49"/>
                </a:cubicBezTo>
                <a:cubicBezTo>
                  <a:pt x="209" y="42"/>
                  <a:pt x="200" y="27"/>
                  <a:pt x="200" y="11"/>
                </a:cubicBezTo>
                <a:cubicBezTo>
                  <a:pt x="201" y="6"/>
                  <a:pt x="197" y="2"/>
                  <a:pt x="192" y="1"/>
                </a:cubicBezTo>
                <a:cubicBezTo>
                  <a:pt x="179" y="0"/>
                  <a:pt x="166" y="0"/>
                  <a:pt x="153" y="1"/>
                </a:cubicBezTo>
                <a:cubicBezTo>
                  <a:pt x="148" y="2"/>
                  <a:pt x="145" y="6"/>
                  <a:pt x="145" y="11"/>
                </a:cubicBezTo>
                <a:cubicBezTo>
                  <a:pt x="145" y="27"/>
                  <a:pt x="136" y="42"/>
                  <a:pt x="121" y="48"/>
                </a:cubicBezTo>
                <a:cubicBezTo>
                  <a:pt x="107" y="53"/>
                  <a:pt x="89" y="49"/>
                  <a:pt x="79" y="38"/>
                </a:cubicBezTo>
                <a:cubicBezTo>
                  <a:pt x="75" y="34"/>
                  <a:pt x="70" y="34"/>
                  <a:pt x="66" y="37"/>
                </a:cubicBezTo>
                <a:cubicBezTo>
                  <a:pt x="56" y="45"/>
                  <a:pt x="46" y="54"/>
                  <a:pt x="38" y="64"/>
                </a:cubicBezTo>
                <a:cubicBezTo>
                  <a:pt x="35" y="68"/>
                  <a:pt x="35" y="74"/>
                  <a:pt x="39" y="77"/>
                </a:cubicBezTo>
                <a:cubicBezTo>
                  <a:pt x="51" y="88"/>
                  <a:pt x="55" y="106"/>
                  <a:pt x="49" y="120"/>
                </a:cubicBezTo>
                <a:cubicBezTo>
                  <a:pt x="43" y="134"/>
                  <a:pt x="28" y="144"/>
                  <a:pt x="11" y="144"/>
                </a:cubicBezTo>
                <a:cubicBezTo>
                  <a:pt x="6" y="143"/>
                  <a:pt x="2" y="147"/>
                  <a:pt x="1" y="152"/>
                </a:cubicBezTo>
                <a:cubicBezTo>
                  <a:pt x="0" y="165"/>
                  <a:pt x="0" y="178"/>
                  <a:pt x="1" y="191"/>
                </a:cubicBezTo>
                <a:cubicBezTo>
                  <a:pt x="2" y="196"/>
                  <a:pt x="8" y="200"/>
                  <a:pt x="13" y="200"/>
                </a:cubicBezTo>
                <a:cubicBezTo>
                  <a:pt x="27" y="199"/>
                  <a:pt x="42" y="208"/>
                  <a:pt x="48" y="223"/>
                </a:cubicBezTo>
                <a:cubicBezTo>
                  <a:pt x="54" y="238"/>
                  <a:pt x="50" y="255"/>
                  <a:pt x="38" y="266"/>
                </a:cubicBezTo>
                <a:cubicBezTo>
                  <a:pt x="35" y="269"/>
                  <a:pt x="34" y="275"/>
                  <a:pt x="37" y="279"/>
                </a:cubicBezTo>
                <a:cubicBezTo>
                  <a:pt x="45" y="289"/>
                  <a:pt x="54" y="298"/>
                  <a:pt x="64" y="306"/>
                </a:cubicBezTo>
                <a:cubicBezTo>
                  <a:pt x="68" y="309"/>
                  <a:pt x="74" y="309"/>
                  <a:pt x="77" y="305"/>
                </a:cubicBezTo>
                <a:cubicBezTo>
                  <a:pt x="88" y="294"/>
                  <a:pt x="106" y="289"/>
                  <a:pt x="120" y="295"/>
                </a:cubicBezTo>
                <a:cubicBezTo>
                  <a:pt x="135" y="302"/>
                  <a:pt x="144" y="317"/>
                  <a:pt x="144" y="333"/>
                </a:cubicBezTo>
                <a:cubicBezTo>
                  <a:pt x="143" y="338"/>
                  <a:pt x="147" y="342"/>
                  <a:pt x="152" y="343"/>
                </a:cubicBezTo>
                <a:cubicBezTo>
                  <a:pt x="159" y="343"/>
                  <a:pt x="165" y="344"/>
                  <a:pt x="172" y="344"/>
                </a:cubicBezTo>
                <a:cubicBezTo>
                  <a:pt x="178" y="344"/>
                  <a:pt x="184" y="344"/>
                  <a:pt x="191" y="343"/>
                </a:cubicBezTo>
                <a:cubicBezTo>
                  <a:pt x="196" y="342"/>
                  <a:pt x="199" y="338"/>
                  <a:pt x="199" y="333"/>
                </a:cubicBezTo>
                <a:cubicBezTo>
                  <a:pt x="199" y="317"/>
                  <a:pt x="208" y="302"/>
                  <a:pt x="223" y="296"/>
                </a:cubicBezTo>
                <a:cubicBezTo>
                  <a:pt x="237" y="291"/>
                  <a:pt x="255" y="295"/>
                  <a:pt x="265" y="306"/>
                </a:cubicBezTo>
                <a:cubicBezTo>
                  <a:pt x="269" y="310"/>
                  <a:pt x="274" y="310"/>
                  <a:pt x="278" y="307"/>
                </a:cubicBezTo>
                <a:cubicBezTo>
                  <a:pt x="289" y="299"/>
                  <a:pt x="298" y="290"/>
                  <a:pt x="306" y="280"/>
                </a:cubicBezTo>
                <a:cubicBezTo>
                  <a:pt x="309" y="276"/>
                  <a:pt x="309" y="270"/>
                  <a:pt x="305" y="267"/>
                </a:cubicBezTo>
                <a:cubicBezTo>
                  <a:pt x="293" y="256"/>
                  <a:pt x="289" y="238"/>
                  <a:pt x="295" y="224"/>
                </a:cubicBezTo>
                <a:cubicBezTo>
                  <a:pt x="301" y="210"/>
                  <a:pt x="315" y="200"/>
                  <a:pt x="331" y="200"/>
                </a:cubicBezTo>
                <a:cubicBezTo>
                  <a:pt x="333" y="200"/>
                  <a:pt x="333" y="200"/>
                  <a:pt x="333" y="200"/>
                </a:cubicBezTo>
                <a:cubicBezTo>
                  <a:pt x="338" y="201"/>
                  <a:pt x="342" y="197"/>
                  <a:pt x="343" y="192"/>
                </a:cubicBezTo>
                <a:cubicBezTo>
                  <a:pt x="344" y="179"/>
                  <a:pt x="344" y="166"/>
                  <a:pt x="343" y="153"/>
                </a:cubicBezTo>
                <a:close/>
                <a:moveTo>
                  <a:pt x="172" y="230"/>
                </a:moveTo>
                <a:cubicBezTo>
                  <a:pt x="141" y="230"/>
                  <a:pt x="115" y="204"/>
                  <a:pt x="115" y="172"/>
                </a:cubicBezTo>
                <a:cubicBezTo>
                  <a:pt x="115" y="141"/>
                  <a:pt x="141" y="115"/>
                  <a:pt x="172" y="115"/>
                </a:cubicBezTo>
                <a:cubicBezTo>
                  <a:pt x="204" y="115"/>
                  <a:pt x="230" y="141"/>
                  <a:pt x="230" y="172"/>
                </a:cubicBezTo>
                <a:cubicBezTo>
                  <a:pt x="230" y="204"/>
                  <a:pt x="204" y="230"/>
                  <a:pt x="172" y="230"/>
                </a:cubicBezTo>
                <a:close/>
                <a:moveTo>
                  <a:pt x="172" y="230"/>
                </a:moveTo>
                <a:cubicBezTo>
                  <a:pt x="172" y="230"/>
                  <a:pt x="172" y="230"/>
                  <a:pt x="172" y="23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52"/>
          <p:cNvSpPr/>
          <p:nvPr/>
        </p:nvSpPr>
        <p:spPr>
          <a:xfrm>
            <a:off x="4666474" y="2719661"/>
            <a:ext cx="1076325" cy="1076325"/>
          </a:xfrm>
          <a:custGeom>
            <a:avLst/>
            <a:gdLst/>
            <a:ahLst/>
            <a:cxnLst/>
            <a:rect l="l" t="t" r="r" b="b"/>
            <a:pathLst>
              <a:path w="344" h="344" extrusionOk="0">
                <a:moveTo>
                  <a:pt x="343" y="153"/>
                </a:moveTo>
                <a:cubicBezTo>
                  <a:pt x="342" y="148"/>
                  <a:pt x="337" y="144"/>
                  <a:pt x="332" y="144"/>
                </a:cubicBezTo>
                <a:cubicBezTo>
                  <a:pt x="316" y="144"/>
                  <a:pt x="302" y="135"/>
                  <a:pt x="296" y="121"/>
                </a:cubicBezTo>
                <a:cubicBezTo>
                  <a:pt x="290" y="106"/>
                  <a:pt x="294" y="89"/>
                  <a:pt x="306" y="78"/>
                </a:cubicBezTo>
                <a:cubicBezTo>
                  <a:pt x="309" y="75"/>
                  <a:pt x="310" y="69"/>
                  <a:pt x="307" y="65"/>
                </a:cubicBezTo>
                <a:cubicBezTo>
                  <a:pt x="299" y="55"/>
                  <a:pt x="290" y="46"/>
                  <a:pt x="280" y="38"/>
                </a:cubicBezTo>
                <a:cubicBezTo>
                  <a:pt x="276" y="35"/>
                  <a:pt x="270" y="35"/>
                  <a:pt x="267" y="39"/>
                </a:cubicBezTo>
                <a:cubicBezTo>
                  <a:pt x="256" y="50"/>
                  <a:pt x="238" y="55"/>
                  <a:pt x="224" y="49"/>
                </a:cubicBezTo>
                <a:cubicBezTo>
                  <a:pt x="209" y="42"/>
                  <a:pt x="200" y="27"/>
                  <a:pt x="200" y="11"/>
                </a:cubicBezTo>
                <a:cubicBezTo>
                  <a:pt x="201" y="6"/>
                  <a:pt x="197" y="2"/>
                  <a:pt x="192" y="1"/>
                </a:cubicBezTo>
                <a:cubicBezTo>
                  <a:pt x="179" y="0"/>
                  <a:pt x="166" y="0"/>
                  <a:pt x="153" y="1"/>
                </a:cubicBezTo>
                <a:cubicBezTo>
                  <a:pt x="148" y="2"/>
                  <a:pt x="145" y="6"/>
                  <a:pt x="145" y="11"/>
                </a:cubicBezTo>
                <a:cubicBezTo>
                  <a:pt x="145" y="27"/>
                  <a:pt x="136" y="42"/>
                  <a:pt x="121" y="48"/>
                </a:cubicBezTo>
                <a:cubicBezTo>
                  <a:pt x="107" y="53"/>
                  <a:pt x="89" y="49"/>
                  <a:pt x="79" y="38"/>
                </a:cubicBezTo>
                <a:cubicBezTo>
                  <a:pt x="75" y="34"/>
                  <a:pt x="70" y="34"/>
                  <a:pt x="66" y="37"/>
                </a:cubicBezTo>
                <a:cubicBezTo>
                  <a:pt x="56" y="45"/>
                  <a:pt x="46" y="54"/>
                  <a:pt x="38" y="64"/>
                </a:cubicBezTo>
                <a:cubicBezTo>
                  <a:pt x="35" y="68"/>
                  <a:pt x="35" y="74"/>
                  <a:pt x="39" y="77"/>
                </a:cubicBezTo>
                <a:cubicBezTo>
                  <a:pt x="51" y="88"/>
                  <a:pt x="55" y="106"/>
                  <a:pt x="49" y="120"/>
                </a:cubicBezTo>
                <a:cubicBezTo>
                  <a:pt x="43" y="134"/>
                  <a:pt x="28" y="144"/>
                  <a:pt x="11" y="144"/>
                </a:cubicBezTo>
                <a:cubicBezTo>
                  <a:pt x="6" y="143"/>
                  <a:pt x="2" y="147"/>
                  <a:pt x="1" y="152"/>
                </a:cubicBezTo>
                <a:cubicBezTo>
                  <a:pt x="0" y="165"/>
                  <a:pt x="0" y="178"/>
                  <a:pt x="1" y="191"/>
                </a:cubicBezTo>
                <a:cubicBezTo>
                  <a:pt x="2" y="196"/>
                  <a:pt x="8" y="200"/>
                  <a:pt x="13" y="200"/>
                </a:cubicBezTo>
                <a:cubicBezTo>
                  <a:pt x="27" y="199"/>
                  <a:pt x="42" y="208"/>
                  <a:pt x="48" y="223"/>
                </a:cubicBezTo>
                <a:cubicBezTo>
                  <a:pt x="54" y="238"/>
                  <a:pt x="50" y="255"/>
                  <a:pt x="38" y="266"/>
                </a:cubicBezTo>
                <a:cubicBezTo>
                  <a:pt x="35" y="269"/>
                  <a:pt x="34" y="275"/>
                  <a:pt x="37" y="279"/>
                </a:cubicBezTo>
                <a:cubicBezTo>
                  <a:pt x="45" y="289"/>
                  <a:pt x="54" y="298"/>
                  <a:pt x="64" y="306"/>
                </a:cubicBezTo>
                <a:cubicBezTo>
                  <a:pt x="68" y="309"/>
                  <a:pt x="74" y="309"/>
                  <a:pt x="77" y="305"/>
                </a:cubicBezTo>
                <a:cubicBezTo>
                  <a:pt x="88" y="294"/>
                  <a:pt x="106" y="289"/>
                  <a:pt x="120" y="295"/>
                </a:cubicBezTo>
                <a:cubicBezTo>
                  <a:pt x="135" y="302"/>
                  <a:pt x="144" y="317"/>
                  <a:pt x="144" y="333"/>
                </a:cubicBezTo>
                <a:cubicBezTo>
                  <a:pt x="143" y="338"/>
                  <a:pt x="147" y="342"/>
                  <a:pt x="152" y="343"/>
                </a:cubicBezTo>
                <a:cubicBezTo>
                  <a:pt x="159" y="343"/>
                  <a:pt x="165" y="344"/>
                  <a:pt x="172" y="344"/>
                </a:cubicBezTo>
                <a:cubicBezTo>
                  <a:pt x="178" y="344"/>
                  <a:pt x="184" y="344"/>
                  <a:pt x="191" y="343"/>
                </a:cubicBezTo>
                <a:cubicBezTo>
                  <a:pt x="196" y="342"/>
                  <a:pt x="199" y="338"/>
                  <a:pt x="199" y="333"/>
                </a:cubicBezTo>
                <a:cubicBezTo>
                  <a:pt x="199" y="317"/>
                  <a:pt x="208" y="302"/>
                  <a:pt x="223" y="296"/>
                </a:cubicBezTo>
                <a:cubicBezTo>
                  <a:pt x="237" y="291"/>
                  <a:pt x="255" y="295"/>
                  <a:pt x="265" y="306"/>
                </a:cubicBezTo>
                <a:cubicBezTo>
                  <a:pt x="269" y="310"/>
                  <a:pt x="274" y="310"/>
                  <a:pt x="278" y="307"/>
                </a:cubicBezTo>
                <a:cubicBezTo>
                  <a:pt x="289" y="299"/>
                  <a:pt x="298" y="290"/>
                  <a:pt x="306" y="280"/>
                </a:cubicBezTo>
                <a:cubicBezTo>
                  <a:pt x="309" y="276"/>
                  <a:pt x="309" y="270"/>
                  <a:pt x="305" y="267"/>
                </a:cubicBezTo>
                <a:cubicBezTo>
                  <a:pt x="293" y="256"/>
                  <a:pt x="289" y="238"/>
                  <a:pt x="295" y="224"/>
                </a:cubicBezTo>
                <a:cubicBezTo>
                  <a:pt x="301" y="210"/>
                  <a:pt x="315" y="200"/>
                  <a:pt x="331" y="200"/>
                </a:cubicBezTo>
                <a:cubicBezTo>
                  <a:pt x="333" y="200"/>
                  <a:pt x="333" y="200"/>
                  <a:pt x="333" y="200"/>
                </a:cubicBezTo>
                <a:cubicBezTo>
                  <a:pt x="338" y="201"/>
                  <a:pt x="342" y="197"/>
                  <a:pt x="343" y="192"/>
                </a:cubicBezTo>
                <a:cubicBezTo>
                  <a:pt x="344" y="179"/>
                  <a:pt x="344" y="166"/>
                  <a:pt x="343" y="153"/>
                </a:cubicBezTo>
                <a:close/>
                <a:moveTo>
                  <a:pt x="172" y="230"/>
                </a:moveTo>
                <a:cubicBezTo>
                  <a:pt x="141" y="230"/>
                  <a:pt x="115" y="204"/>
                  <a:pt x="115" y="172"/>
                </a:cubicBezTo>
                <a:cubicBezTo>
                  <a:pt x="115" y="141"/>
                  <a:pt x="141" y="115"/>
                  <a:pt x="172" y="115"/>
                </a:cubicBezTo>
                <a:cubicBezTo>
                  <a:pt x="204" y="115"/>
                  <a:pt x="230" y="141"/>
                  <a:pt x="230" y="172"/>
                </a:cubicBezTo>
                <a:cubicBezTo>
                  <a:pt x="230" y="204"/>
                  <a:pt x="204" y="230"/>
                  <a:pt x="172" y="230"/>
                </a:cubicBezTo>
                <a:close/>
                <a:moveTo>
                  <a:pt x="172" y="230"/>
                </a:moveTo>
                <a:cubicBezTo>
                  <a:pt x="172" y="230"/>
                  <a:pt x="172" y="230"/>
                  <a:pt x="172" y="23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52"/>
          <p:cNvSpPr/>
          <p:nvPr/>
        </p:nvSpPr>
        <p:spPr>
          <a:xfrm>
            <a:off x="8026402" y="3861774"/>
            <a:ext cx="1076325" cy="1076325"/>
          </a:xfrm>
          <a:custGeom>
            <a:avLst/>
            <a:gdLst/>
            <a:ahLst/>
            <a:cxnLst/>
            <a:rect l="l" t="t" r="r" b="b"/>
            <a:pathLst>
              <a:path w="344" h="344" extrusionOk="0">
                <a:moveTo>
                  <a:pt x="343" y="153"/>
                </a:moveTo>
                <a:cubicBezTo>
                  <a:pt x="342" y="148"/>
                  <a:pt x="337" y="144"/>
                  <a:pt x="332" y="144"/>
                </a:cubicBezTo>
                <a:cubicBezTo>
                  <a:pt x="316" y="144"/>
                  <a:pt x="302" y="135"/>
                  <a:pt x="296" y="121"/>
                </a:cubicBezTo>
                <a:cubicBezTo>
                  <a:pt x="290" y="106"/>
                  <a:pt x="294" y="89"/>
                  <a:pt x="306" y="78"/>
                </a:cubicBezTo>
                <a:cubicBezTo>
                  <a:pt x="309" y="75"/>
                  <a:pt x="310" y="69"/>
                  <a:pt x="307" y="65"/>
                </a:cubicBezTo>
                <a:cubicBezTo>
                  <a:pt x="299" y="55"/>
                  <a:pt x="290" y="46"/>
                  <a:pt x="280" y="38"/>
                </a:cubicBezTo>
                <a:cubicBezTo>
                  <a:pt x="276" y="35"/>
                  <a:pt x="270" y="35"/>
                  <a:pt x="267" y="39"/>
                </a:cubicBezTo>
                <a:cubicBezTo>
                  <a:pt x="256" y="50"/>
                  <a:pt x="238" y="55"/>
                  <a:pt x="224" y="49"/>
                </a:cubicBezTo>
                <a:cubicBezTo>
                  <a:pt x="209" y="42"/>
                  <a:pt x="200" y="27"/>
                  <a:pt x="200" y="11"/>
                </a:cubicBezTo>
                <a:cubicBezTo>
                  <a:pt x="201" y="6"/>
                  <a:pt x="197" y="2"/>
                  <a:pt x="192" y="1"/>
                </a:cubicBezTo>
                <a:cubicBezTo>
                  <a:pt x="179" y="0"/>
                  <a:pt x="166" y="0"/>
                  <a:pt x="153" y="1"/>
                </a:cubicBezTo>
                <a:cubicBezTo>
                  <a:pt x="148" y="2"/>
                  <a:pt x="145" y="6"/>
                  <a:pt x="145" y="11"/>
                </a:cubicBezTo>
                <a:cubicBezTo>
                  <a:pt x="145" y="27"/>
                  <a:pt x="136" y="42"/>
                  <a:pt x="121" y="48"/>
                </a:cubicBezTo>
                <a:cubicBezTo>
                  <a:pt x="107" y="53"/>
                  <a:pt x="89" y="49"/>
                  <a:pt x="79" y="38"/>
                </a:cubicBezTo>
                <a:cubicBezTo>
                  <a:pt x="75" y="34"/>
                  <a:pt x="70" y="34"/>
                  <a:pt x="66" y="37"/>
                </a:cubicBezTo>
                <a:cubicBezTo>
                  <a:pt x="56" y="45"/>
                  <a:pt x="46" y="54"/>
                  <a:pt x="38" y="64"/>
                </a:cubicBezTo>
                <a:cubicBezTo>
                  <a:pt x="35" y="68"/>
                  <a:pt x="35" y="74"/>
                  <a:pt x="39" y="77"/>
                </a:cubicBezTo>
                <a:cubicBezTo>
                  <a:pt x="51" y="88"/>
                  <a:pt x="55" y="106"/>
                  <a:pt x="49" y="120"/>
                </a:cubicBezTo>
                <a:cubicBezTo>
                  <a:pt x="43" y="134"/>
                  <a:pt x="28" y="144"/>
                  <a:pt x="11" y="144"/>
                </a:cubicBezTo>
                <a:cubicBezTo>
                  <a:pt x="6" y="143"/>
                  <a:pt x="2" y="147"/>
                  <a:pt x="1" y="152"/>
                </a:cubicBezTo>
                <a:cubicBezTo>
                  <a:pt x="0" y="165"/>
                  <a:pt x="0" y="178"/>
                  <a:pt x="1" y="191"/>
                </a:cubicBezTo>
                <a:cubicBezTo>
                  <a:pt x="2" y="196"/>
                  <a:pt x="8" y="200"/>
                  <a:pt x="13" y="200"/>
                </a:cubicBezTo>
                <a:cubicBezTo>
                  <a:pt x="27" y="199"/>
                  <a:pt x="42" y="208"/>
                  <a:pt x="48" y="223"/>
                </a:cubicBezTo>
                <a:cubicBezTo>
                  <a:pt x="54" y="238"/>
                  <a:pt x="50" y="255"/>
                  <a:pt x="38" y="266"/>
                </a:cubicBezTo>
                <a:cubicBezTo>
                  <a:pt x="35" y="269"/>
                  <a:pt x="34" y="275"/>
                  <a:pt x="37" y="279"/>
                </a:cubicBezTo>
                <a:cubicBezTo>
                  <a:pt x="45" y="289"/>
                  <a:pt x="54" y="298"/>
                  <a:pt x="64" y="306"/>
                </a:cubicBezTo>
                <a:cubicBezTo>
                  <a:pt x="68" y="309"/>
                  <a:pt x="74" y="309"/>
                  <a:pt x="77" y="305"/>
                </a:cubicBezTo>
                <a:cubicBezTo>
                  <a:pt x="88" y="294"/>
                  <a:pt x="106" y="289"/>
                  <a:pt x="120" y="295"/>
                </a:cubicBezTo>
                <a:cubicBezTo>
                  <a:pt x="135" y="302"/>
                  <a:pt x="144" y="317"/>
                  <a:pt x="144" y="333"/>
                </a:cubicBezTo>
                <a:cubicBezTo>
                  <a:pt x="143" y="338"/>
                  <a:pt x="147" y="342"/>
                  <a:pt x="152" y="343"/>
                </a:cubicBezTo>
                <a:cubicBezTo>
                  <a:pt x="159" y="343"/>
                  <a:pt x="165" y="344"/>
                  <a:pt x="172" y="344"/>
                </a:cubicBezTo>
                <a:cubicBezTo>
                  <a:pt x="178" y="344"/>
                  <a:pt x="184" y="344"/>
                  <a:pt x="191" y="343"/>
                </a:cubicBezTo>
                <a:cubicBezTo>
                  <a:pt x="196" y="342"/>
                  <a:pt x="199" y="338"/>
                  <a:pt x="199" y="333"/>
                </a:cubicBezTo>
                <a:cubicBezTo>
                  <a:pt x="199" y="317"/>
                  <a:pt x="208" y="302"/>
                  <a:pt x="223" y="296"/>
                </a:cubicBezTo>
                <a:cubicBezTo>
                  <a:pt x="237" y="291"/>
                  <a:pt x="255" y="295"/>
                  <a:pt x="265" y="306"/>
                </a:cubicBezTo>
                <a:cubicBezTo>
                  <a:pt x="269" y="310"/>
                  <a:pt x="274" y="310"/>
                  <a:pt x="278" y="307"/>
                </a:cubicBezTo>
                <a:cubicBezTo>
                  <a:pt x="289" y="299"/>
                  <a:pt x="298" y="290"/>
                  <a:pt x="306" y="280"/>
                </a:cubicBezTo>
                <a:cubicBezTo>
                  <a:pt x="309" y="276"/>
                  <a:pt x="309" y="270"/>
                  <a:pt x="305" y="267"/>
                </a:cubicBezTo>
                <a:cubicBezTo>
                  <a:pt x="293" y="256"/>
                  <a:pt x="289" y="238"/>
                  <a:pt x="295" y="224"/>
                </a:cubicBezTo>
                <a:cubicBezTo>
                  <a:pt x="301" y="210"/>
                  <a:pt x="315" y="200"/>
                  <a:pt x="331" y="200"/>
                </a:cubicBezTo>
                <a:cubicBezTo>
                  <a:pt x="333" y="200"/>
                  <a:pt x="333" y="200"/>
                  <a:pt x="333" y="200"/>
                </a:cubicBezTo>
                <a:cubicBezTo>
                  <a:pt x="338" y="201"/>
                  <a:pt x="342" y="197"/>
                  <a:pt x="343" y="192"/>
                </a:cubicBezTo>
                <a:cubicBezTo>
                  <a:pt x="344" y="179"/>
                  <a:pt x="344" y="166"/>
                  <a:pt x="343" y="153"/>
                </a:cubicBezTo>
                <a:close/>
                <a:moveTo>
                  <a:pt x="172" y="230"/>
                </a:moveTo>
                <a:cubicBezTo>
                  <a:pt x="141" y="230"/>
                  <a:pt x="115" y="204"/>
                  <a:pt x="115" y="172"/>
                </a:cubicBezTo>
                <a:cubicBezTo>
                  <a:pt x="115" y="141"/>
                  <a:pt x="141" y="115"/>
                  <a:pt x="172" y="115"/>
                </a:cubicBezTo>
                <a:cubicBezTo>
                  <a:pt x="204" y="115"/>
                  <a:pt x="230" y="141"/>
                  <a:pt x="230" y="172"/>
                </a:cubicBezTo>
                <a:cubicBezTo>
                  <a:pt x="230" y="204"/>
                  <a:pt x="204" y="230"/>
                  <a:pt x="172" y="230"/>
                </a:cubicBezTo>
                <a:close/>
                <a:moveTo>
                  <a:pt x="172" y="230"/>
                </a:moveTo>
                <a:cubicBezTo>
                  <a:pt x="172" y="230"/>
                  <a:pt x="172" y="230"/>
                  <a:pt x="172" y="23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 name="Google Shape;228;p52"/>
          <p:cNvSpPr/>
          <p:nvPr/>
        </p:nvSpPr>
        <p:spPr>
          <a:xfrm>
            <a:off x="1204913" y="3260111"/>
            <a:ext cx="1550988" cy="1552575"/>
          </a:xfrm>
          <a:custGeom>
            <a:avLst/>
            <a:gdLst/>
            <a:ahLst/>
            <a:cxnLst/>
            <a:rect l="l" t="t" r="r" b="b"/>
            <a:pathLst>
              <a:path w="496" h="496" extrusionOk="0">
                <a:moveTo>
                  <a:pt x="494" y="221"/>
                </a:moveTo>
                <a:cubicBezTo>
                  <a:pt x="493" y="214"/>
                  <a:pt x="485" y="208"/>
                  <a:pt x="478" y="208"/>
                </a:cubicBezTo>
                <a:cubicBezTo>
                  <a:pt x="456" y="208"/>
                  <a:pt x="435" y="195"/>
                  <a:pt x="427" y="174"/>
                </a:cubicBezTo>
                <a:cubicBezTo>
                  <a:pt x="418" y="153"/>
                  <a:pt x="424" y="129"/>
                  <a:pt x="441" y="113"/>
                </a:cubicBezTo>
                <a:cubicBezTo>
                  <a:pt x="446" y="108"/>
                  <a:pt x="447" y="100"/>
                  <a:pt x="442" y="94"/>
                </a:cubicBezTo>
                <a:cubicBezTo>
                  <a:pt x="431" y="80"/>
                  <a:pt x="418" y="66"/>
                  <a:pt x="403" y="55"/>
                </a:cubicBezTo>
                <a:cubicBezTo>
                  <a:pt x="397" y="50"/>
                  <a:pt x="389" y="51"/>
                  <a:pt x="384" y="56"/>
                </a:cubicBezTo>
                <a:cubicBezTo>
                  <a:pt x="369" y="73"/>
                  <a:pt x="343" y="79"/>
                  <a:pt x="322" y="70"/>
                </a:cubicBezTo>
                <a:cubicBezTo>
                  <a:pt x="301" y="61"/>
                  <a:pt x="288" y="40"/>
                  <a:pt x="289" y="16"/>
                </a:cubicBezTo>
                <a:cubicBezTo>
                  <a:pt x="289" y="9"/>
                  <a:pt x="284" y="3"/>
                  <a:pt x="277" y="2"/>
                </a:cubicBezTo>
                <a:cubicBezTo>
                  <a:pt x="258" y="0"/>
                  <a:pt x="240" y="0"/>
                  <a:pt x="221" y="2"/>
                </a:cubicBezTo>
                <a:cubicBezTo>
                  <a:pt x="214" y="3"/>
                  <a:pt x="209" y="9"/>
                  <a:pt x="209" y="16"/>
                </a:cubicBezTo>
                <a:cubicBezTo>
                  <a:pt x="210" y="39"/>
                  <a:pt x="196" y="60"/>
                  <a:pt x="175" y="69"/>
                </a:cubicBezTo>
                <a:cubicBezTo>
                  <a:pt x="155" y="77"/>
                  <a:pt x="128" y="71"/>
                  <a:pt x="114" y="55"/>
                </a:cubicBezTo>
                <a:cubicBezTo>
                  <a:pt x="109" y="50"/>
                  <a:pt x="101" y="49"/>
                  <a:pt x="95" y="53"/>
                </a:cubicBezTo>
                <a:cubicBezTo>
                  <a:pt x="80" y="65"/>
                  <a:pt x="67" y="78"/>
                  <a:pt x="55" y="93"/>
                </a:cubicBezTo>
                <a:cubicBezTo>
                  <a:pt x="50" y="99"/>
                  <a:pt x="51" y="107"/>
                  <a:pt x="56" y="112"/>
                </a:cubicBezTo>
                <a:cubicBezTo>
                  <a:pt x="74" y="127"/>
                  <a:pt x="79" y="152"/>
                  <a:pt x="70" y="174"/>
                </a:cubicBezTo>
                <a:cubicBezTo>
                  <a:pt x="62" y="194"/>
                  <a:pt x="40" y="207"/>
                  <a:pt x="16" y="207"/>
                </a:cubicBezTo>
                <a:cubicBezTo>
                  <a:pt x="8" y="207"/>
                  <a:pt x="3" y="212"/>
                  <a:pt x="2" y="219"/>
                </a:cubicBezTo>
                <a:cubicBezTo>
                  <a:pt x="0" y="238"/>
                  <a:pt x="0" y="257"/>
                  <a:pt x="2" y="276"/>
                </a:cubicBezTo>
                <a:cubicBezTo>
                  <a:pt x="3" y="283"/>
                  <a:pt x="11" y="288"/>
                  <a:pt x="18" y="288"/>
                </a:cubicBezTo>
                <a:cubicBezTo>
                  <a:pt x="40" y="287"/>
                  <a:pt x="60" y="301"/>
                  <a:pt x="69" y="322"/>
                </a:cubicBezTo>
                <a:cubicBezTo>
                  <a:pt x="78" y="343"/>
                  <a:pt x="72" y="367"/>
                  <a:pt x="55" y="383"/>
                </a:cubicBezTo>
                <a:cubicBezTo>
                  <a:pt x="50" y="388"/>
                  <a:pt x="49" y="396"/>
                  <a:pt x="54" y="402"/>
                </a:cubicBezTo>
                <a:cubicBezTo>
                  <a:pt x="65" y="416"/>
                  <a:pt x="78" y="430"/>
                  <a:pt x="93" y="441"/>
                </a:cubicBezTo>
                <a:cubicBezTo>
                  <a:pt x="99" y="446"/>
                  <a:pt x="107" y="445"/>
                  <a:pt x="112" y="440"/>
                </a:cubicBezTo>
                <a:cubicBezTo>
                  <a:pt x="127" y="423"/>
                  <a:pt x="153" y="417"/>
                  <a:pt x="173" y="426"/>
                </a:cubicBezTo>
                <a:cubicBezTo>
                  <a:pt x="195" y="435"/>
                  <a:pt x="208" y="456"/>
                  <a:pt x="207" y="480"/>
                </a:cubicBezTo>
                <a:cubicBezTo>
                  <a:pt x="207" y="487"/>
                  <a:pt x="212" y="493"/>
                  <a:pt x="219" y="494"/>
                </a:cubicBezTo>
                <a:cubicBezTo>
                  <a:pt x="229" y="495"/>
                  <a:pt x="238" y="496"/>
                  <a:pt x="248" y="496"/>
                </a:cubicBezTo>
                <a:cubicBezTo>
                  <a:pt x="257" y="496"/>
                  <a:pt x="266" y="495"/>
                  <a:pt x="275" y="494"/>
                </a:cubicBezTo>
                <a:cubicBezTo>
                  <a:pt x="282" y="493"/>
                  <a:pt x="287" y="487"/>
                  <a:pt x="287" y="480"/>
                </a:cubicBezTo>
                <a:cubicBezTo>
                  <a:pt x="286" y="457"/>
                  <a:pt x="300" y="436"/>
                  <a:pt x="321" y="427"/>
                </a:cubicBezTo>
                <a:cubicBezTo>
                  <a:pt x="341" y="419"/>
                  <a:pt x="368" y="425"/>
                  <a:pt x="382" y="441"/>
                </a:cubicBezTo>
                <a:cubicBezTo>
                  <a:pt x="387" y="447"/>
                  <a:pt x="395" y="447"/>
                  <a:pt x="401" y="443"/>
                </a:cubicBezTo>
                <a:cubicBezTo>
                  <a:pt x="416" y="431"/>
                  <a:pt x="429" y="418"/>
                  <a:pt x="441" y="403"/>
                </a:cubicBezTo>
                <a:cubicBezTo>
                  <a:pt x="446" y="397"/>
                  <a:pt x="445" y="389"/>
                  <a:pt x="440" y="384"/>
                </a:cubicBezTo>
                <a:cubicBezTo>
                  <a:pt x="422" y="369"/>
                  <a:pt x="417" y="344"/>
                  <a:pt x="426" y="323"/>
                </a:cubicBezTo>
                <a:cubicBezTo>
                  <a:pt x="434" y="302"/>
                  <a:pt x="455" y="289"/>
                  <a:pt x="477" y="289"/>
                </a:cubicBezTo>
                <a:cubicBezTo>
                  <a:pt x="480" y="289"/>
                  <a:pt x="480" y="289"/>
                  <a:pt x="480" y="289"/>
                </a:cubicBezTo>
                <a:cubicBezTo>
                  <a:pt x="487" y="290"/>
                  <a:pt x="493" y="284"/>
                  <a:pt x="494" y="277"/>
                </a:cubicBezTo>
                <a:cubicBezTo>
                  <a:pt x="496" y="258"/>
                  <a:pt x="496" y="239"/>
                  <a:pt x="494" y="221"/>
                </a:cubicBezTo>
                <a:close/>
                <a:moveTo>
                  <a:pt x="248" y="331"/>
                </a:moveTo>
                <a:cubicBezTo>
                  <a:pt x="203" y="331"/>
                  <a:pt x="166" y="294"/>
                  <a:pt x="166" y="249"/>
                </a:cubicBezTo>
                <a:cubicBezTo>
                  <a:pt x="166" y="203"/>
                  <a:pt x="203" y="166"/>
                  <a:pt x="248" y="166"/>
                </a:cubicBezTo>
                <a:cubicBezTo>
                  <a:pt x="294" y="166"/>
                  <a:pt x="331" y="203"/>
                  <a:pt x="331" y="249"/>
                </a:cubicBezTo>
                <a:cubicBezTo>
                  <a:pt x="331" y="294"/>
                  <a:pt x="294" y="331"/>
                  <a:pt x="248" y="331"/>
                </a:cubicBezTo>
                <a:close/>
                <a:moveTo>
                  <a:pt x="248" y="331"/>
                </a:moveTo>
                <a:cubicBezTo>
                  <a:pt x="248" y="331"/>
                  <a:pt x="248" y="331"/>
                  <a:pt x="248" y="331"/>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 name="Google Shape;229;p52"/>
          <p:cNvSpPr/>
          <p:nvPr/>
        </p:nvSpPr>
        <p:spPr>
          <a:xfrm>
            <a:off x="3294063" y="1842474"/>
            <a:ext cx="1549400" cy="1552575"/>
          </a:xfrm>
          <a:custGeom>
            <a:avLst/>
            <a:gdLst/>
            <a:ahLst/>
            <a:cxnLst/>
            <a:rect l="l" t="t" r="r" b="b"/>
            <a:pathLst>
              <a:path w="496" h="496" extrusionOk="0">
                <a:moveTo>
                  <a:pt x="494" y="221"/>
                </a:moveTo>
                <a:cubicBezTo>
                  <a:pt x="493" y="214"/>
                  <a:pt x="485" y="209"/>
                  <a:pt x="478" y="209"/>
                </a:cubicBezTo>
                <a:cubicBezTo>
                  <a:pt x="455" y="209"/>
                  <a:pt x="435" y="195"/>
                  <a:pt x="427" y="175"/>
                </a:cubicBezTo>
                <a:cubicBezTo>
                  <a:pt x="418" y="154"/>
                  <a:pt x="424" y="129"/>
                  <a:pt x="441" y="113"/>
                </a:cubicBezTo>
                <a:cubicBezTo>
                  <a:pt x="446" y="109"/>
                  <a:pt x="447" y="100"/>
                  <a:pt x="442" y="95"/>
                </a:cubicBezTo>
                <a:cubicBezTo>
                  <a:pt x="431" y="80"/>
                  <a:pt x="417" y="67"/>
                  <a:pt x="403" y="55"/>
                </a:cubicBezTo>
                <a:cubicBezTo>
                  <a:pt x="397" y="51"/>
                  <a:pt x="389" y="51"/>
                  <a:pt x="384" y="57"/>
                </a:cubicBezTo>
                <a:cubicBezTo>
                  <a:pt x="369" y="73"/>
                  <a:pt x="343" y="79"/>
                  <a:pt x="322" y="71"/>
                </a:cubicBezTo>
                <a:cubicBezTo>
                  <a:pt x="301" y="62"/>
                  <a:pt x="288" y="40"/>
                  <a:pt x="289" y="17"/>
                </a:cubicBezTo>
                <a:cubicBezTo>
                  <a:pt x="289" y="9"/>
                  <a:pt x="284" y="3"/>
                  <a:pt x="277" y="2"/>
                </a:cubicBezTo>
                <a:cubicBezTo>
                  <a:pt x="258" y="0"/>
                  <a:pt x="240" y="0"/>
                  <a:pt x="221" y="2"/>
                </a:cubicBezTo>
                <a:cubicBezTo>
                  <a:pt x="214" y="3"/>
                  <a:pt x="208" y="9"/>
                  <a:pt x="209" y="16"/>
                </a:cubicBezTo>
                <a:cubicBezTo>
                  <a:pt x="210" y="39"/>
                  <a:pt x="196" y="60"/>
                  <a:pt x="175" y="69"/>
                </a:cubicBezTo>
                <a:cubicBezTo>
                  <a:pt x="155" y="77"/>
                  <a:pt x="128" y="71"/>
                  <a:pt x="113" y="55"/>
                </a:cubicBezTo>
                <a:cubicBezTo>
                  <a:pt x="109" y="50"/>
                  <a:pt x="100" y="49"/>
                  <a:pt x="95" y="54"/>
                </a:cubicBezTo>
                <a:cubicBezTo>
                  <a:pt x="80" y="65"/>
                  <a:pt x="66" y="79"/>
                  <a:pt x="55" y="93"/>
                </a:cubicBezTo>
                <a:cubicBezTo>
                  <a:pt x="50" y="99"/>
                  <a:pt x="51" y="107"/>
                  <a:pt x="56" y="112"/>
                </a:cubicBezTo>
                <a:cubicBezTo>
                  <a:pt x="73" y="128"/>
                  <a:pt x="79" y="153"/>
                  <a:pt x="70" y="174"/>
                </a:cubicBezTo>
                <a:cubicBezTo>
                  <a:pt x="61" y="194"/>
                  <a:pt x="40" y="207"/>
                  <a:pt x="16" y="207"/>
                </a:cubicBezTo>
                <a:cubicBezTo>
                  <a:pt x="8" y="207"/>
                  <a:pt x="3" y="212"/>
                  <a:pt x="2" y="220"/>
                </a:cubicBezTo>
                <a:cubicBezTo>
                  <a:pt x="0" y="238"/>
                  <a:pt x="0" y="257"/>
                  <a:pt x="2" y="276"/>
                </a:cubicBezTo>
                <a:cubicBezTo>
                  <a:pt x="2" y="283"/>
                  <a:pt x="11" y="288"/>
                  <a:pt x="18" y="288"/>
                </a:cubicBezTo>
                <a:cubicBezTo>
                  <a:pt x="40" y="288"/>
                  <a:pt x="60" y="301"/>
                  <a:pt x="69" y="322"/>
                </a:cubicBezTo>
                <a:cubicBezTo>
                  <a:pt x="78" y="343"/>
                  <a:pt x="72" y="368"/>
                  <a:pt x="55" y="383"/>
                </a:cubicBezTo>
                <a:cubicBezTo>
                  <a:pt x="50" y="388"/>
                  <a:pt x="49" y="396"/>
                  <a:pt x="54" y="402"/>
                </a:cubicBezTo>
                <a:cubicBezTo>
                  <a:pt x="65" y="417"/>
                  <a:pt x="78" y="430"/>
                  <a:pt x="93" y="442"/>
                </a:cubicBezTo>
                <a:cubicBezTo>
                  <a:pt x="98" y="446"/>
                  <a:pt x="107" y="446"/>
                  <a:pt x="112" y="440"/>
                </a:cubicBezTo>
                <a:cubicBezTo>
                  <a:pt x="126" y="424"/>
                  <a:pt x="153" y="418"/>
                  <a:pt x="173" y="426"/>
                </a:cubicBezTo>
                <a:cubicBezTo>
                  <a:pt x="195" y="435"/>
                  <a:pt x="208" y="457"/>
                  <a:pt x="207" y="480"/>
                </a:cubicBezTo>
                <a:cubicBezTo>
                  <a:pt x="206" y="487"/>
                  <a:pt x="212" y="494"/>
                  <a:pt x="219" y="494"/>
                </a:cubicBezTo>
                <a:cubicBezTo>
                  <a:pt x="229" y="496"/>
                  <a:pt x="238" y="496"/>
                  <a:pt x="248" y="496"/>
                </a:cubicBezTo>
                <a:cubicBezTo>
                  <a:pt x="257" y="496"/>
                  <a:pt x="266" y="496"/>
                  <a:pt x="275" y="495"/>
                </a:cubicBezTo>
                <a:cubicBezTo>
                  <a:pt x="282" y="494"/>
                  <a:pt x="287" y="488"/>
                  <a:pt x="287" y="480"/>
                </a:cubicBezTo>
                <a:cubicBezTo>
                  <a:pt x="286" y="457"/>
                  <a:pt x="300" y="436"/>
                  <a:pt x="321" y="428"/>
                </a:cubicBezTo>
                <a:cubicBezTo>
                  <a:pt x="341" y="419"/>
                  <a:pt x="368" y="425"/>
                  <a:pt x="382" y="442"/>
                </a:cubicBezTo>
                <a:cubicBezTo>
                  <a:pt x="387" y="447"/>
                  <a:pt x="395" y="448"/>
                  <a:pt x="401" y="443"/>
                </a:cubicBezTo>
                <a:cubicBezTo>
                  <a:pt x="416" y="431"/>
                  <a:pt x="429" y="418"/>
                  <a:pt x="441" y="403"/>
                </a:cubicBezTo>
                <a:cubicBezTo>
                  <a:pt x="446" y="398"/>
                  <a:pt x="445" y="390"/>
                  <a:pt x="440" y="385"/>
                </a:cubicBezTo>
                <a:cubicBezTo>
                  <a:pt x="422" y="369"/>
                  <a:pt x="417" y="344"/>
                  <a:pt x="426" y="323"/>
                </a:cubicBezTo>
                <a:cubicBezTo>
                  <a:pt x="434" y="303"/>
                  <a:pt x="455" y="289"/>
                  <a:pt x="476" y="289"/>
                </a:cubicBezTo>
                <a:cubicBezTo>
                  <a:pt x="479" y="289"/>
                  <a:pt x="479" y="289"/>
                  <a:pt x="479" y="289"/>
                </a:cubicBezTo>
                <a:cubicBezTo>
                  <a:pt x="487" y="290"/>
                  <a:pt x="493" y="284"/>
                  <a:pt x="494" y="277"/>
                </a:cubicBezTo>
                <a:cubicBezTo>
                  <a:pt x="496" y="259"/>
                  <a:pt x="496" y="240"/>
                  <a:pt x="494" y="221"/>
                </a:cubicBezTo>
                <a:close/>
                <a:moveTo>
                  <a:pt x="248" y="308"/>
                </a:moveTo>
                <a:cubicBezTo>
                  <a:pt x="216" y="308"/>
                  <a:pt x="189" y="281"/>
                  <a:pt x="189" y="249"/>
                </a:cubicBezTo>
                <a:cubicBezTo>
                  <a:pt x="189" y="216"/>
                  <a:pt x="216" y="190"/>
                  <a:pt x="248" y="190"/>
                </a:cubicBezTo>
                <a:cubicBezTo>
                  <a:pt x="281" y="190"/>
                  <a:pt x="307" y="216"/>
                  <a:pt x="307" y="249"/>
                </a:cubicBezTo>
                <a:cubicBezTo>
                  <a:pt x="307" y="281"/>
                  <a:pt x="281" y="308"/>
                  <a:pt x="248" y="308"/>
                </a:cubicBezTo>
                <a:close/>
                <a:moveTo>
                  <a:pt x="248" y="332"/>
                </a:moveTo>
                <a:cubicBezTo>
                  <a:pt x="248" y="332"/>
                  <a:pt x="248" y="332"/>
                  <a:pt x="248" y="332"/>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52"/>
          <p:cNvSpPr/>
          <p:nvPr/>
        </p:nvSpPr>
        <p:spPr>
          <a:xfrm>
            <a:off x="5032376" y="3601424"/>
            <a:ext cx="1549400" cy="1552575"/>
          </a:xfrm>
          <a:custGeom>
            <a:avLst/>
            <a:gdLst/>
            <a:ahLst/>
            <a:cxnLst/>
            <a:rect l="l" t="t" r="r" b="b"/>
            <a:pathLst>
              <a:path w="496" h="496" extrusionOk="0">
                <a:moveTo>
                  <a:pt x="494" y="221"/>
                </a:moveTo>
                <a:cubicBezTo>
                  <a:pt x="493" y="214"/>
                  <a:pt x="485" y="208"/>
                  <a:pt x="478" y="208"/>
                </a:cubicBezTo>
                <a:cubicBezTo>
                  <a:pt x="456" y="208"/>
                  <a:pt x="435" y="195"/>
                  <a:pt x="427" y="175"/>
                </a:cubicBezTo>
                <a:cubicBezTo>
                  <a:pt x="418" y="153"/>
                  <a:pt x="424" y="129"/>
                  <a:pt x="441" y="113"/>
                </a:cubicBezTo>
                <a:cubicBezTo>
                  <a:pt x="446" y="108"/>
                  <a:pt x="447" y="100"/>
                  <a:pt x="442" y="95"/>
                </a:cubicBezTo>
                <a:cubicBezTo>
                  <a:pt x="431" y="80"/>
                  <a:pt x="417" y="66"/>
                  <a:pt x="403" y="55"/>
                </a:cubicBezTo>
                <a:cubicBezTo>
                  <a:pt x="397" y="50"/>
                  <a:pt x="389" y="51"/>
                  <a:pt x="384" y="56"/>
                </a:cubicBezTo>
                <a:cubicBezTo>
                  <a:pt x="369" y="73"/>
                  <a:pt x="343" y="79"/>
                  <a:pt x="322" y="70"/>
                </a:cubicBezTo>
                <a:cubicBezTo>
                  <a:pt x="301" y="61"/>
                  <a:pt x="288" y="40"/>
                  <a:pt x="289" y="17"/>
                </a:cubicBezTo>
                <a:cubicBezTo>
                  <a:pt x="289" y="9"/>
                  <a:pt x="284" y="3"/>
                  <a:pt x="277" y="2"/>
                </a:cubicBezTo>
                <a:cubicBezTo>
                  <a:pt x="258" y="0"/>
                  <a:pt x="240" y="0"/>
                  <a:pt x="221" y="2"/>
                </a:cubicBezTo>
                <a:cubicBezTo>
                  <a:pt x="214" y="3"/>
                  <a:pt x="209" y="9"/>
                  <a:pt x="209" y="16"/>
                </a:cubicBezTo>
                <a:cubicBezTo>
                  <a:pt x="210" y="39"/>
                  <a:pt x="196" y="60"/>
                  <a:pt x="175" y="69"/>
                </a:cubicBezTo>
                <a:cubicBezTo>
                  <a:pt x="155" y="77"/>
                  <a:pt x="128" y="71"/>
                  <a:pt x="114" y="55"/>
                </a:cubicBezTo>
                <a:cubicBezTo>
                  <a:pt x="109" y="50"/>
                  <a:pt x="101" y="49"/>
                  <a:pt x="95" y="53"/>
                </a:cubicBezTo>
                <a:cubicBezTo>
                  <a:pt x="80" y="65"/>
                  <a:pt x="67" y="78"/>
                  <a:pt x="55" y="93"/>
                </a:cubicBezTo>
                <a:cubicBezTo>
                  <a:pt x="50" y="99"/>
                  <a:pt x="51" y="107"/>
                  <a:pt x="56" y="112"/>
                </a:cubicBezTo>
                <a:cubicBezTo>
                  <a:pt x="74" y="128"/>
                  <a:pt x="79" y="152"/>
                  <a:pt x="70" y="174"/>
                </a:cubicBezTo>
                <a:cubicBezTo>
                  <a:pt x="62" y="194"/>
                  <a:pt x="40" y="207"/>
                  <a:pt x="16" y="207"/>
                </a:cubicBezTo>
                <a:cubicBezTo>
                  <a:pt x="8" y="207"/>
                  <a:pt x="3" y="212"/>
                  <a:pt x="2" y="219"/>
                </a:cubicBezTo>
                <a:cubicBezTo>
                  <a:pt x="0" y="238"/>
                  <a:pt x="0" y="257"/>
                  <a:pt x="2" y="276"/>
                </a:cubicBezTo>
                <a:cubicBezTo>
                  <a:pt x="3" y="283"/>
                  <a:pt x="11" y="288"/>
                  <a:pt x="18" y="288"/>
                </a:cubicBezTo>
                <a:cubicBezTo>
                  <a:pt x="40" y="287"/>
                  <a:pt x="60" y="301"/>
                  <a:pt x="69" y="322"/>
                </a:cubicBezTo>
                <a:cubicBezTo>
                  <a:pt x="78" y="343"/>
                  <a:pt x="72" y="368"/>
                  <a:pt x="55" y="383"/>
                </a:cubicBezTo>
                <a:cubicBezTo>
                  <a:pt x="50" y="388"/>
                  <a:pt x="49" y="396"/>
                  <a:pt x="54" y="402"/>
                </a:cubicBezTo>
                <a:cubicBezTo>
                  <a:pt x="65" y="416"/>
                  <a:pt x="78" y="430"/>
                  <a:pt x="93" y="441"/>
                </a:cubicBezTo>
                <a:cubicBezTo>
                  <a:pt x="99" y="446"/>
                  <a:pt x="107" y="445"/>
                  <a:pt x="112" y="440"/>
                </a:cubicBezTo>
                <a:cubicBezTo>
                  <a:pt x="127" y="424"/>
                  <a:pt x="153" y="417"/>
                  <a:pt x="173" y="426"/>
                </a:cubicBezTo>
                <a:cubicBezTo>
                  <a:pt x="195" y="435"/>
                  <a:pt x="208" y="457"/>
                  <a:pt x="207" y="480"/>
                </a:cubicBezTo>
                <a:cubicBezTo>
                  <a:pt x="207" y="487"/>
                  <a:pt x="212" y="493"/>
                  <a:pt x="219" y="494"/>
                </a:cubicBezTo>
                <a:cubicBezTo>
                  <a:pt x="229" y="495"/>
                  <a:pt x="238" y="496"/>
                  <a:pt x="248" y="496"/>
                </a:cubicBezTo>
                <a:cubicBezTo>
                  <a:pt x="257" y="496"/>
                  <a:pt x="266" y="495"/>
                  <a:pt x="275" y="494"/>
                </a:cubicBezTo>
                <a:cubicBezTo>
                  <a:pt x="282" y="494"/>
                  <a:pt x="287" y="487"/>
                  <a:pt x="287" y="480"/>
                </a:cubicBezTo>
                <a:cubicBezTo>
                  <a:pt x="286" y="457"/>
                  <a:pt x="300" y="436"/>
                  <a:pt x="321" y="427"/>
                </a:cubicBezTo>
                <a:cubicBezTo>
                  <a:pt x="341" y="419"/>
                  <a:pt x="368" y="425"/>
                  <a:pt x="382" y="441"/>
                </a:cubicBezTo>
                <a:cubicBezTo>
                  <a:pt x="387" y="447"/>
                  <a:pt x="395" y="447"/>
                  <a:pt x="401" y="443"/>
                </a:cubicBezTo>
                <a:cubicBezTo>
                  <a:pt x="416" y="431"/>
                  <a:pt x="429" y="418"/>
                  <a:pt x="441" y="403"/>
                </a:cubicBezTo>
                <a:cubicBezTo>
                  <a:pt x="446" y="398"/>
                  <a:pt x="445" y="389"/>
                  <a:pt x="440" y="384"/>
                </a:cubicBezTo>
                <a:cubicBezTo>
                  <a:pt x="422" y="369"/>
                  <a:pt x="417" y="344"/>
                  <a:pt x="426" y="323"/>
                </a:cubicBezTo>
                <a:cubicBezTo>
                  <a:pt x="434" y="303"/>
                  <a:pt x="455" y="289"/>
                  <a:pt x="476" y="289"/>
                </a:cubicBezTo>
                <a:cubicBezTo>
                  <a:pt x="480" y="289"/>
                  <a:pt x="480" y="289"/>
                  <a:pt x="480" y="289"/>
                </a:cubicBezTo>
                <a:cubicBezTo>
                  <a:pt x="487" y="290"/>
                  <a:pt x="493" y="284"/>
                  <a:pt x="494" y="277"/>
                </a:cubicBezTo>
                <a:cubicBezTo>
                  <a:pt x="496" y="258"/>
                  <a:pt x="496" y="239"/>
                  <a:pt x="494" y="221"/>
                </a:cubicBezTo>
                <a:close/>
                <a:moveTo>
                  <a:pt x="248" y="307"/>
                </a:moveTo>
                <a:cubicBezTo>
                  <a:pt x="216" y="307"/>
                  <a:pt x="190" y="281"/>
                  <a:pt x="190" y="249"/>
                </a:cubicBezTo>
                <a:cubicBezTo>
                  <a:pt x="190" y="217"/>
                  <a:pt x="216" y="191"/>
                  <a:pt x="248" y="191"/>
                </a:cubicBezTo>
                <a:cubicBezTo>
                  <a:pt x="280" y="191"/>
                  <a:pt x="306" y="217"/>
                  <a:pt x="306" y="249"/>
                </a:cubicBezTo>
                <a:cubicBezTo>
                  <a:pt x="306" y="281"/>
                  <a:pt x="280" y="307"/>
                  <a:pt x="248" y="307"/>
                </a:cubicBezTo>
                <a:close/>
                <a:moveTo>
                  <a:pt x="248" y="331"/>
                </a:moveTo>
                <a:cubicBezTo>
                  <a:pt x="248" y="331"/>
                  <a:pt x="248" y="331"/>
                  <a:pt x="248" y="331"/>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52"/>
          <p:cNvSpPr/>
          <p:nvPr/>
        </p:nvSpPr>
        <p:spPr>
          <a:xfrm>
            <a:off x="6497638" y="3953275"/>
            <a:ext cx="1550988" cy="1555750"/>
          </a:xfrm>
          <a:custGeom>
            <a:avLst/>
            <a:gdLst/>
            <a:ahLst/>
            <a:cxnLst/>
            <a:rect l="l" t="t" r="r" b="b"/>
            <a:pathLst>
              <a:path w="496" h="497" extrusionOk="0">
                <a:moveTo>
                  <a:pt x="494" y="221"/>
                </a:moveTo>
                <a:cubicBezTo>
                  <a:pt x="494" y="214"/>
                  <a:pt x="485" y="209"/>
                  <a:pt x="478" y="209"/>
                </a:cubicBezTo>
                <a:cubicBezTo>
                  <a:pt x="456" y="209"/>
                  <a:pt x="436" y="196"/>
                  <a:pt x="427" y="175"/>
                </a:cubicBezTo>
                <a:cubicBezTo>
                  <a:pt x="419" y="154"/>
                  <a:pt x="424" y="129"/>
                  <a:pt x="441" y="114"/>
                </a:cubicBezTo>
                <a:cubicBezTo>
                  <a:pt x="446" y="109"/>
                  <a:pt x="447" y="101"/>
                  <a:pt x="443" y="95"/>
                </a:cubicBezTo>
                <a:cubicBezTo>
                  <a:pt x="431" y="80"/>
                  <a:pt x="418" y="67"/>
                  <a:pt x="403" y="56"/>
                </a:cubicBezTo>
                <a:cubicBezTo>
                  <a:pt x="398" y="51"/>
                  <a:pt x="389" y="52"/>
                  <a:pt x="384" y="57"/>
                </a:cubicBezTo>
                <a:cubicBezTo>
                  <a:pt x="370" y="73"/>
                  <a:pt x="343" y="80"/>
                  <a:pt x="323" y="71"/>
                </a:cubicBezTo>
                <a:cubicBezTo>
                  <a:pt x="301" y="62"/>
                  <a:pt x="288" y="40"/>
                  <a:pt x="289" y="17"/>
                </a:cubicBezTo>
                <a:cubicBezTo>
                  <a:pt x="290" y="10"/>
                  <a:pt x="284" y="4"/>
                  <a:pt x="277" y="3"/>
                </a:cubicBezTo>
                <a:cubicBezTo>
                  <a:pt x="259" y="1"/>
                  <a:pt x="240" y="0"/>
                  <a:pt x="221" y="3"/>
                </a:cubicBezTo>
                <a:cubicBezTo>
                  <a:pt x="214" y="3"/>
                  <a:pt x="209" y="10"/>
                  <a:pt x="209" y="17"/>
                </a:cubicBezTo>
                <a:cubicBezTo>
                  <a:pt x="210" y="40"/>
                  <a:pt x="196" y="61"/>
                  <a:pt x="175" y="70"/>
                </a:cubicBezTo>
                <a:cubicBezTo>
                  <a:pt x="155" y="78"/>
                  <a:pt x="129" y="72"/>
                  <a:pt x="114" y="56"/>
                </a:cubicBezTo>
                <a:cubicBezTo>
                  <a:pt x="109" y="50"/>
                  <a:pt x="101" y="50"/>
                  <a:pt x="95" y="54"/>
                </a:cubicBezTo>
                <a:cubicBezTo>
                  <a:pt x="80" y="66"/>
                  <a:pt x="67" y="79"/>
                  <a:pt x="55" y="94"/>
                </a:cubicBezTo>
                <a:cubicBezTo>
                  <a:pt x="50" y="99"/>
                  <a:pt x="51" y="108"/>
                  <a:pt x="56" y="113"/>
                </a:cubicBezTo>
                <a:cubicBezTo>
                  <a:pt x="74" y="128"/>
                  <a:pt x="79" y="153"/>
                  <a:pt x="70" y="174"/>
                </a:cubicBezTo>
                <a:cubicBezTo>
                  <a:pt x="62" y="195"/>
                  <a:pt x="41" y="208"/>
                  <a:pt x="16" y="208"/>
                </a:cubicBezTo>
                <a:cubicBezTo>
                  <a:pt x="9" y="208"/>
                  <a:pt x="3" y="213"/>
                  <a:pt x="2" y="220"/>
                </a:cubicBezTo>
                <a:cubicBezTo>
                  <a:pt x="0" y="239"/>
                  <a:pt x="0" y="258"/>
                  <a:pt x="2" y="276"/>
                </a:cubicBezTo>
                <a:cubicBezTo>
                  <a:pt x="3" y="283"/>
                  <a:pt x="11" y="289"/>
                  <a:pt x="18" y="289"/>
                </a:cubicBezTo>
                <a:cubicBezTo>
                  <a:pt x="40" y="288"/>
                  <a:pt x="61" y="301"/>
                  <a:pt x="69" y="322"/>
                </a:cubicBezTo>
                <a:cubicBezTo>
                  <a:pt x="78" y="344"/>
                  <a:pt x="72" y="368"/>
                  <a:pt x="55" y="384"/>
                </a:cubicBezTo>
                <a:cubicBezTo>
                  <a:pt x="50" y="389"/>
                  <a:pt x="49" y="397"/>
                  <a:pt x="54" y="402"/>
                </a:cubicBezTo>
                <a:cubicBezTo>
                  <a:pt x="65" y="417"/>
                  <a:pt x="79" y="430"/>
                  <a:pt x="93" y="442"/>
                </a:cubicBezTo>
                <a:cubicBezTo>
                  <a:pt x="99" y="447"/>
                  <a:pt x="107" y="446"/>
                  <a:pt x="112" y="441"/>
                </a:cubicBezTo>
                <a:cubicBezTo>
                  <a:pt x="127" y="424"/>
                  <a:pt x="153" y="418"/>
                  <a:pt x="174" y="427"/>
                </a:cubicBezTo>
                <a:cubicBezTo>
                  <a:pt x="195" y="436"/>
                  <a:pt x="209" y="457"/>
                  <a:pt x="207" y="480"/>
                </a:cubicBezTo>
                <a:cubicBezTo>
                  <a:pt x="207" y="488"/>
                  <a:pt x="212" y="494"/>
                  <a:pt x="219" y="495"/>
                </a:cubicBezTo>
                <a:cubicBezTo>
                  <a:pt x="229" y="496"/>
                  <a:pt x="238" y="497"/>
                  <a:pt x="248" y="497"/>
                </a:cubicBezTo>
                <a:cubicBezTo>
                  <a:pt x="257" y="497"/>
                  <a:pt x="266" y="496"/>
                  <a:pt x="275" y="495"/>
                </a:cubicBezTo>
                <a:cubicBezTo>
                  <a:pt x="282" y="494"/>
                  <a:pt x="288" y="488"/>
                  <a:pt x="287" y="481"/>
                </a:cubicBezTo>
                <a:cubicBezTo>
                  <a:pt x="287" y="458"/>
                  <a:pt x="300" y="437"/>
                  <a:pt x="321" y="428"/>
                </a:cubicBezTo>
                <a:cubicBezTo>
                  <a:pt x="342" y="420"/>
                  <a:pt x="368" y="426"/>
                  <a:pt x="383" y="442"/>
                </a:cubicBezTo>
                <a:cubicBezTo>
                  <a:pt x="388" y="447"/>
                  <a:pt x="396" y="448"/>
                  <a:pt x="401" y="444"/>
                </a:cubicBezTo>
                <a:cubicBezTo>
                  <a:pt x="416" y="432"/>
                  <a:pt x="430" y="419"/>
                  <a:pt x="441" y="404"/>
                </a:cubicBezTo>
                <a:cubicBezTo>
                  <a:pt x="446" y="398"/>
                  <a:pt x="445" y="390"/>
                  <a:pt x="440" y="385"/>
                </a:cubicBezTo>
                <a:cubicBezTo>
                  <a:pt x="423" y="369"/>
                  <a:pt x="417" y="345"/>
                  <a:pt x="426" y="323"/>
                </a:cubicBezTo>
                <a:cubicBezTo>
                  <a:pt x="434" y="303"/>
                  <a:pt x="455" y="290"/>
                  <a:pt x="477" y="290"/>
                </a:cubicBezTo>
                <a:cubicBezTo>
                  <a:pt x="480" y="290"/>
                  <a:pt x="480" y="290"/>
                  <a:pt x="480" y="290"/>
                </a:cubicBezTo>
                <a:cubicBezTo>
                  <a:pt x="487" y="290"/>
                  <a:pt x="493" y="285"/>
                  <a:pt x="494" y="278"/>
                </a:cubicBezTo>
                <a:cubicBezTo>
                  <a:pt x="496" y="259"/>
                  <a:pt x="496" y="240"/>
                  <a:pt x="494" y="221"/>
                </a:cubicBezTo>
                <a:close/>
                <a:moveTo>
                  <a:pt x="249" y="332"/>
                </a:moveTo>
                <a:cubicBezTo>
                  <a:pt x="203" y="332"/>
                  <a:pt x="166" y="295"/>
                  <a:pt x="166" y="249"/>
                </a:cubicBezTo>
                <a:cubicBezTo>
                  <a:pt x="166" y="204"/>
                  <a:pt x="203" y="167"/>
                  <a:pt x="249" y="167"/>
                </a:cubicBezTo>
                <a:cubicBezTo>
                  <a:pt x="294" y="167"/>
                  <a:pt x="331" y="204"/>
                  <a:pt x="331" y="249"/>
                </a:cubicBezTo>
                <a:cubicBezTo>
                  <a:pt x="331" y="295"/>
                  <a:pt x="294" y="332"/>
                  <a:pt x="249" y="332"/>
                </a:cubicBezTo>
                <a:close/>
                <a:moveTo>
                  <a:pt x="249" y="332"/>
                </a:moveTo>
                <a:cubicBezTo>
                  <a:pt x="249" y="332"/>
                  <a:pt x="249" y="332"/>
                  <a:pt x="249" y="332"/>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52"/>
          <p:cNvSpPr/>
          <p:nvPr/>
        </p:nvSpPr>
        <p:spPr>
          <a:xfrm>
            <a:off x="6888163" y="4346975"/>
            <a:ext cx="769938" cy="769938"/>
          </a:xfrm>
          <a:custGeom>
            <a:avLst/>
            <a:gdLst/>
            <a:ahLst/>
            <a:cxnLst/>
            <a:rect l="l" t="t" r="r" b="b"/>
            <a:pathLst>
              <a:path w="246" h="246" extrusionOk="0">
                <a:moveTo>
                  <a:pt x="123" y="246"/>
                </a:moveTo>
                <a:cubicBezTo>
                  <a:pt x="55" y="246"/>
                  <a:pt x="0" y="191"/>
                  <a:pt x="0" y="123"/>
                </a:cubicBezTo>
                <a:cubicBezTo>
                  <a:pt x="0" y="55"/>
                  <a:pt x="55" y="0"/>
                  <a:pt x="123" y="0"/>
                </a:cubicBezTo>
                <a:cubicBezTo>
                  <a:pt x="191" y="0"/>
                  <a:pt x="246" y="55"/>
                  <a:pt x="246" y="123"/>
                </a:cubicBezTo>
                <a:cubicBezTo>
                  <a:pt x="246" y="191"/>
                  <a:pt x="191" y="246"/>
                  <a:pt x="123" y="246"/>
                </a:cubicBezTo>
                <a:close/>
                <a:moveTo>
                  <a:pt x="123" y="16"/>
                </a:moveTo>
                <a:cubicBezTo>
                  <a:pt x="64" y="16"/>
                  <a:pt x="16" y="64"/>
                  <a:pt x="16" y="123"/>
                </a:cubicBezTo>
                <a:cubicBezTo>
                  <a:pt x="16" y="182"/>
                  <a:pt x="64" y="230"/>
                  <a:pt x="123" y="230"/>
                </a:cubicBezTo>
                <a:cubicBezTo>
                  <a:pt x="182" y="230"/>
                  <a:pt x="230" y="182"/>
                  <a:pt x="230" y="123"/>
                </a:cubicBezTo>
                <a:cubicBezTo>
                  <a:pt x="230" y="64"/>
                  <a:pt x="182" y="16"/>
                  <a:pt x="123" y="1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52"/>
          <p:cNvSpPr/>
          <p:nvPr/>
        </p:nvSpPr>
        <p:spPr>
          <a:xfrm>
            <a:off x="3697288" y="2247285"/>
            <a:ext cx="742950" cy="744538"/>
          </a:xfrm>
          <a:custGeom>
            <a:avLst/>
            <a:gdLst/>
            <a:ahLst/>
            <a:cxnLst/>
            <a:rect l="l" t="t" r="r" b="b"/>
            <a:pathLst>
              <a:path w="238" h="238" extrusionOk="0">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1"/>
                  <a:pt x="58" y="230"/>
                  <a:pt x="119" y="230"/>
                </a:cubicBezTo>
                <a:cubicBezTo>
                  <a:pt x="180" y="230"/>
                  <a:pt x="230" y="181"/>
                  <a:pt x="230" y="119"/>
                </a:cubicBezTo>
                <a:cubicBezTo>
                  <a:pt x="230" y="58"/>
                  <a:pt x="180" y="8"/>
                  <a:pt x="119"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52"/>
          <p:cNvSpPr/>
          <p:nvPr/>
        </p:nvSpPr>
        <p:spPr>
          <a:xfrm>
            <a:off x="1595438" y="3652223"/>
            <a:ext cx="769938" cy="769938"/>
          </a:xfrm>
          <a:custGeom>
            <a:avLst/>
            <a:gdLst/>
            <a:ahLst/>
            <a:cxnLst/>
            <a:rect l="l" t="t" r="r" b="b"/>
            <a:pathLst>
              <a:path w="246" h="246" extrusionOk="0">
                <a:moveTo>
                  <a:pt x="123" y="246"/>
                </a:moveTo>
                <a:cubicBezTo>
                  <a:pt x="55" y="246"/>
                  <a:pt x="0" y="191"/>
                  <a:pt x="0" y="123"/>
                </a:cubicBezTo>
                <a:cubicBezTo>
                  <a:pt x="0" y="55"/>
                  <a:pt x="55" y="0"/>
                  <a:pt x="123" y="0"/>
                </a:cubicBezTo>
                <a:cubicBezTo>
                  <a:pt x="191" y="0"/>
                  <a:pt x="246" y="55"/>
                  <a:pt x="246" y="123"/>
                </a:cubicBezTo>
                <a:cubicBezTo>
                  <a:pt x="246" y="191"/>
                  <a:pt x="191" y="246"/>
                  <a:pt x="123" y="246"/>
                </a:cubicBezTo>
                <a:close/>
                <a:moveTo>
                  <a:pt x="123" y="16"/>
                </a:moveTo>
                <a:cubicBezTo>
                  <a:pt x="64" y="16"/>
                  <a:pt x="16" y="64"/>
                  <a:pt x="16" y="123"/>
                </a:cubicBezTo>
                <a:cubicBezTo>
                  <a:pt x="16" y="182"/>
                  <a:pt x="64" y="230"/>
                  <a:pt x="123" y="230"/>
                </a:cubicBezTo>
                <a:cubicBezTo>
                  <a:pt x="182" y="230"/>
                  <a:pt x="230" y="182"/>
                  <a:pt x="230" y="123"/>
                </a:cubicBezTo>
                <a:cubicBezTo>
                  <a:pt x="230" y="64"/>
                  <a:pt x="182" y="16"/>
                  <a:pt x="123" y="16"/>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5" name="Google Shape;235;p52"/>
          <p:cNvSpPr/>
          <p:nvPr/>
        </p:nvSpPr>
        <p:spPr>
          <a:xfrm>
            <a:off x="5435601" y="4004649"/>
            <a:ext cx="742950" cy="746125"/>
          </a:xfrm>
          <a:custGeom>
            <a:avLst/>
            <a:gdLst/>
            <a:ahLst/>
            <a:cxnLst/>
            <a:rect l="l" t="t" r="r" b="b"/>
            <a:pathLst>
              <a:path w="238" h="238" extrusionOk="0">
                <a:moveTo>
                  <a:pt x="119" y="238"/>
                </a:moveTo>
                <a:cubicBezTo>
                  <a:pt x="53" y="238"/>
                  <a:pt x="0" y="185"/>
                  <a:pt x="0" y="119"/>
                </a:cubicBezTo>
                <a:cubicBezTo>
                  <a:pt x="0" y="54"/>
                  <a:pt x="53" y="0"/>
                  <a:pt x="119" y="0"/>
                </a:cubicBezTo>
                <a:cubicBezTo>
                  <a:pt x="185" y="0"/>
                  <a:pt x="238" y="54"/>
                  <a:pt x="238" y="119"/>
                </a:cubicBezTo>
                <a:cubicBezTo>
                  <a:pt x="238" y="185"/>
                  <a:pt x="185" y="238"/>
                  <a:pt x="119" y="238"/>
                </a:cubicBezTo>
                <a:close/>
                <a:moveTo>
                  <a:pt x="119" y="8"/>
                </a:moveTo>
                <a:cubicBezTo>
                  <a:pt x="58" y="8"/>
                  <a:pt x="8" y="58"/>
                  <a:pt x="8" y="119"/>
                </a:cubicBezTo>
                <a:cubicBezTo>
                  <a:pt x="8" y="180"/>
                  <a:pt x="58" y="230"/>
                  <a:pt x="119" y="230"/>
                </a:cubicBezTo>
                <a:cubicBezTo>
                  <a:pt x="180" y="230"/>
                  <a:pt x="230" y="180"/>
                  <a:pt x="230" y="119"/>
                </a:cubicBezTo>
                <a:cubicBezTo>
                  <a:pt x="230" y="58"/>
                  <a:pt x="180" y="8"/>
                  <a:pt x="119" y="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36" name="Google Shape;236;p52"/>
          <p:cNvGrpSpPr/>
          <p:nvPr/>
        </p:nvGrpSpPr>
        <p:grpSpPr>
          <a:xfrm>
            <a:off x="627129" y="5045795"/>
            <a:ext cx="2591593" cy="1391216"/>
            <a:chOff x="1377950" y="5306972"/>
            <a:chExt cx="2591593" cy="1391216"/>
          </a:xfrm>
        </p:grpSpPr>
        <p:sp>
          <p:nvSpPr>
            <p:cNvPr id="237" name="Google Shape;237;p52"/>
            <p:cNvSpPr txBox="1"/>
            <p:nvPr/>
          </p:nvSpPr>
          <p:spPr>
            <a:xfrm>
              <a:off x="1767501" y="5313193"/>
              <a:ext cx="2202042"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SG" sz="2000" b="1" i="0" u="none" strike="noStrike" cap="none">
                  <a:solidFill>
                    <a:schemeClr val="accent1"/>
                  </a:solidFill>
                  <a:latin typeface="Arial"/>
                  <a:ea typeface="Arial"/>
                  <a:cs typeface="Arial"/>
                  <a:sym typeface="Arial"/>
                </a:rPr>
                <a:t>Inclusion</a:t>
              </a:r>
              <a:endParaRPr/>
            </a:p>
            <a:p>
              <a:pPr marL="0" marR="0" lvl="0" indent="0" algn="l" rtl="0">
                <a:lnSpc>
                  <a:spcPct val="100000"/>
                </a:lnSpc>
                <a:spcBef>
                  <a:spcPts val="0"/>
                </a:spcBef>
                <a:spcAft>
                  <a:spcPts val="0"/>
                </a:spcAft>
                <a:buNone/>
              </a:pPr>
              <a:r>
                <a:rPr lang="en-SG" sz="1600" b="0" i="0" u="none" strike="noStrike" cap="none">
                  <a:solidFill>
                    <a:srgbClr val="3F3F3F"/>
                  </a:solidFill>
                  <a:latin typeface="Arial"/>
                  <a:ea typeface="Arial"/>
                  <a:cs typeface="Arial"/>
                  <a:sym typeface="Arial"/>
                </a:rPr>
                <a:t>How can we drive better awareness and inclusion of our community in society?</a:t>
              </a:r>
              <a:endParaRPr sz="1600" b="0" i="0" u="none" strike="noStrike" cap="none">
                <a:solidFill>
                  <a:srgbClr val="3F3F3F"/>
                </a:solidFill>
                <a:latin typeface="Arial"/>
                <a:ea typeface="Arial"/>
                <a:cs typeface="Arial"/>
                <a:sym typeface="Arial"/>
              </a:endParaRPr>
            </a:p>
          </p:txBody>
        </p:sp>
        <p:sp>
          <p:nvSpPr>
            <p:cNvPr id="238" name="Google Shape;238;p52"/>
            <p:cNvSpPr txBox="1"/>
            <p:nvPr/>
          </p:nvSpPr>
          <p:spPr>
            <a:xfrm>
              <a:off x="1377950" y="5306972"/>
              <a:ext cx="449263"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SG" sz="2000" b="1" i="0" u="none" strike="noStrike" cap="none">
                  <a:solidFill>
                    <a:schemeClr val="accent1"/>
                  </a:solidFill>
                  <a:latin typeface="Arial"/>
                  <a:ea typeface="Arial"/>
                  <a:cs typeface="Arial"/>
                  <a:sym typeface="Arial"/>
                </a:rPr>
                <a:t>1</a:t>
              </a:r>
              <a:endParaRPr/>
            </a:p>
          </p:txBody>
        </p:sp>
      </p:grpSp>
      <p:grpSp>
        <p:nvGrpSpPr>
          <p:cNvPr id="239" name="Google Shape;239;p52"/>
          <p:cNvGrpSpPr/>
          <p:nvPr/>
        </p:nvGrpSpPr>
        <p:grpSpPr>
          <a:xfrm>
            <a:off x="2661050" y="4040743"/>
            <a:ext cx="2510517" cy="1144994"/>
            <a:chOff x="1377950" y="5306972"/>
            <a:chExt cx="2510517" cy="1144994"/>
          </a:xfrm>
        </p:grpSpPr>
        <p:sp>
          <p:nvSpPr>
            <p:cNvPr id="240" name="Google Shape;240;p52"/>
            <p:cNvSpPr txBox="1"/>
            <p:nvPr/>
          </p:nvSpPr>
          <p:spPr>
            <a:xfrm>
              <a:off x="1767501" y="5313193"/>
              <a:ext cx="2120966"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SG" sz="2000" b="1" i="0" u="none" strike="noStrike" cap="none">
                  <a:solidFill>
                    <a:schemeClr val="accent1"/>
                  </a:solidFill>
                  <a:latin typeface="Arial"/>
                  <a:ea typeface="Arial"/>
                  <a:cs typeface="Arial"/>
                  <a:sym typeface="Arial"/>
                </a:rPr>
                <a:t>Innovation</a:t>
              </a:r>
              <a:endParaRPr/>
            </a:p>
            <a:p>
              <a:pPr marL="0" marR="0" lvl="0" indent="0" algn="l" rtl="0">
                <a:lnSpc>
                  <a:spcPct val="100000"/>
                </a:lnSpc>
                <a:spcBef>
                  <a:spcPts val="0"/>
                </a:spcBef>
                <a:spcAft>
                  <a:spcPts val="0"/>
                </a:spcAft>
                <a:buNone/>
              </a:pPr>
              <a:r>
                <a:rPr lang="en-SG" sz="1600" b="0" i="0" u="none" strike="noStrike" cap="none">
                  <a:solidFill>
                    <a:srgbClr val="3F3F3F"/>
                  </a:solidFill>
                  <a:latin typeface="Arial"/>
                  <a:ea typeface="Arial"/>
                  <a:cs typeface="Arial"/>
                  <a:sym typeface="Arial"/>
                </a:rPr>
                <a:t>How can we be innovative to become more accessible?</a:t>
              </a:r>
              <a:endParaRPr sz="1600" b="0" i="0" u="none" strike="noStrike" cap="none">
                <a:solidFill>
                  <a:srgbClr val="3F3F3F"/>
                </a:solidFill>
                <a:latin typeface="Arial"/>
                <a:ea typeface="Arial"/>
                <a:cs typeface="Arial"/>
                <a:sym typeface="Arial"/>
              </a:endParaRPr>
            </a:p>
          </p:txBody>
        </p:sp>
        <p:sp>
          <p:nvSpPr>
            <p:cNvPr id="241" name="Google Shape;241;p52"/>
            <p:cNvSpPr txBox="1"/>
            <p:nvPr/>
          </p:nvSpPr>
          <p:spPr>
            <a:xfrm>
              <a:off x="1377950" y="5306972"/>
              <a:ext cx="449263"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SG" sz="2000" b="1" i="0" u="none" strike="noStrike" cap="none">
                  <a:solidFill>
                    <a:schemeClr val="accent1"/>
                  </a:solidFill>
                  <a:latin typeface="Arial"/>
                  <a:ea typeface="Arial"/>
                  <a:cs typeface="Arial"/>
                  <a:sym typeface="Arial"/>
                </a:rPr>
                <a:t>2</a:t>
              </a:r>
              <a:endParaRPr/>
            </a:p>
          </p:txBody>
        </p:sp>
      </p:grpSp>
      <p:grpSp>
        <p:nvGrpSpPr>
          <p:cNvPr id="242" name="Google Shape;242;p52"/>
          <p:cNvGrpSpPr/>
          <p:nvPr/>
        </p:nvGrpSpPr>
        <p:grpSpPr>
          <a:xfrm>
            <a:off x="4220702" y="1352385"/>
            <a:ext cx="7611399" cy="652552"/>
            <a:chOff x="1377950" y="5306972"/>
            <a:chExt cx="7611399" cy="652552"/>
          </a:xfrm>
        </p:grpSpPr>
        <p:sp>
          <p:nvSpPr>
            <p:cNvPr id="243" name="Google Shape;243;p52"/>
            <p:cNvSpPr txBox="1"/>
            <p:nvPr/>
          </p:nvSpPr>
          <p:spPr>
            <a:xfrm>
              <a:off x="1767500" y="5313193"/>
              <a:ext cx="722184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SG" sz="2000" b="1" i="0" u="none" strike="noStrike" cap="none">
                  <a:solidFill>
                    <a:schemeClr val="accent1"/>
                  </a:solidFill>
                  <a:latin typeface="Arial"/>
                  <a:ea typeface="Arial"/>
                  <a:cs typeface="Arial"/>
                  <a:sym typeface="Arial"/>
                </a:rPr>
                <a:t>Empowered</a:t>
              </a:r>
              <a:endParaRPr/>
            </a:p>
            <a:p>
              <a:pPr marL="0" marR="0" lvl="0" indent="0" algn="l" rtl="0">
                <a:lnSpc>
                  <a:spcPct val="100000"/>
                </a:lnSpc>
                <a:spcBef>
                  <a:spcPts val="0"/>
                </a:spcBef>
                <a:spcAft>
                  <a:spcPts val="0"/>
                </a:spcAft>
                <a:buNone/>
              </a:pPr>
              <a:r>
                <a:rPr lang="en-SG" sz="1600" b="0" i="0" u="none" strike="noStrike" cap="none">
                  <a:solidFill>
                    <a:srgbClr val="3F3F3F"/>
                  </a:solidFill>
                  <a:latin typeface="Arial"/>
                  <a:ea typeface="Arial"/>
                  <a:cs typeface="Arial"/>
                  <a:sym typeface="Arial"/>
                </a:rPr>
                <a:t>How can we make our community feel more empowered through technology?</a:t>
              </a:r>
              <a:endParaRPr sz="1600" b="0" i="0" u="none" strike="noStrike" cap="none">
                <a:solidFill>
                  <a:srgbClr val="3F3F3F"/>
                </a:solidFill>
                <a:latin typeface="Arial"/>
                <a:ea typeface="Arial"/>
                <a:cs typeface="Arial"/>
                <a:sym typeface="Arial"/>
              </a:endParaRPr>
            </a:p>
          </p:txBody>
        </p:sp>
        <p:sp>
          <p:nvSpPr>
            <p:cNvPr id="244" name="Google Shape;244;p52"/>
            <p:cNvSpPr txBox="1"/>
            <p:nvPr/>
          </p:nvSpPr>
          <p:spPr>
            <a:xfrm>
              <a:off x="1377950" y="5306972"/>
              <a:ext cx="449263"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SG" sz="2000" b="1" i="0" u="none" strike="noStrike" cap="none">
                  <a:solidFill>
                    <a:schemeClr val="accent1"/>
                  </a:solidFill>
                  <a:latin typeface="Arial"/>
                  <a:ea typeface="Arial"/>
                  <a:cs typeface="Arial"/>
                  <a:sym typeface="Arial"/>
                </a:rPr>
                <a:t>3</a:t>
              </a:r>
              <a:endParaRPr/>
            </a:p>
          </p:txBody>
        </p:sp>
      </p:grpSp>
      <p:grpSp>
        <p:nvGrpSpPr>
          <p:cNvPr id="245" name="Google Shape;245;p52"/>
          <p:cNvGrpSpPr/>
          <p:nvPr/>
        </p:nvGrpSpPr>
        <p:grpSpPr>
          <a:xfrm>
            <a:off x="5598304" y="2540095"/>
            <a:ext cx="4865449" cy="898773"/>
            <a:chOff x="1377950" y="5306972"/>
            <a:chExt cx="4865449" cy="898773"/>
          </a:xfrm>
        </p:grpSpPr>
        <p:sp>
          <p:nvSpPr>
            <p:cNvPr id="246" name="Google Shape;246;p52"/>
            <p:cNvSpPr txBox="1"/>
            <p:nvPr/>
          </p:nvSpPr>
          <p:spPr>
            <a:xfrm>
              <a:off x="1767500" y="5313193"/>
              <a:ext cx="4475899"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SG" sz="2000" b="1" i="0" u="none" strike="noStrike" cap="none">
                  <a:solidFill>
                    <a:schemeClr val="accent1"/>
                  </a:solidFill>
                  <a:latin typeface="Arial"/>
                  <a:ea typeface="Arial"/>
                  <a:cs typeface="Arial"/>
                  <a:sym typeface="Arial"/>
                </a:rPr>
                <a:t>Employment</a:t>
              </a:r>
              <a:endParaRPr/>
            </a:p>
            <a:p>
              <a:pPr marL="0" marR="0" lvl="0" indent="0" algn="l" rtl="0">
                <a:lnSpc>
                  <a:spcPct val="100000"/>
                </a:lnSpc>
                <a:spcBef>
                  <a:spcPts val="0"/>
                </a:spcBef>
                <a:spcAft>
                  <a:spcPts val="0"/>
                </a:spcAft>
                <a:buNone/>
              </a:pPr>
              <a:r>
                <a:rPr lang="en-SG" sz="1600" b="0" i="0" u="none" strike="noStrike" cap="none">
                  <a:solidFill>
                    <a:srgbClr val="3F3F3F"/>
                  </a:solidFill>
                  <a:latin typeface="Arial"/>
                  <a:ea typeface="Arial"/>
                  <a:cs typeface="Arial"/>
                  <a:sym typeface="Arial"/>
                </a:rPr>
                <a:t>How can we enable our community to be ready for Singapore’s future economy?</a:t>
              </a:r>
              <a:endParaRPr sz="1600" b="0" i="0" u="none" strike="noStrike" cap="none">
                <a:solidFill>
                  <a:srgbClr val="3F3F3F"/>
                </a:solidFill>
                <a:latin typeface="Arial"/>
                <a:ea typeface="Arial"/>
                <a:cs typeface="Arial"/>
                <a:sym typeface="Arial"/>
              </a:endParaRPr>
            </a:p>
          </p:txBody>
        </p:sp>
        <p:sp>
          <p:nvSpPr>
            <p:cNvPr id="247" name="Google Shape;247;p52"/>
            <p:cNvSpPr txBox="1"/>
            <p:nvPr/>
          </p:nvSpPr>
          <p:spPr>
            <a:xfrm>
              <a:off x="1377950" y="5306972"/>
              <a:ext cx="449263"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SG" sz="2000" b="1" i="0" u="none" strike="noStrike" cap="none">
                  <a:solidFill>
                    <a:schemeClr val="accent1"/>
                  </a:solidFill>
                  <a:latin typeface="Arial"/>
                  <a:ea typeface="Arial"/>
                  <a:cs typeface="Arial"/>
                  <a:sym typeface="Arial"/>
                </a:rPr>
                <a:t>4</a:t>
              </a:r>
              <a:endParaRPr/>
            </a:p>
          </p:txBody>
        </p:sp>
      </p:grpSp>
      <p:grpSp>
        <p:nvGrpSpPr>
          <p:cNvPr id="248" name="Google Shape;248;p52"/>
          <p:cNvGrpSpPr/>
          <p:nvPr/>
        </p:nvGrpSpPr>
        <p:grpSpPr>
          <a:xfrm>
            <a:off x="4710637" y="5665934"/>
            <a:ext cx="5769842" cy="898773"/>
            <a:chOff x="1377950" y="5306972"/>
            <a:chExt cx="5769842" cy="898773"/>
          </a:xfrm>
        </p:grpSpPr>
        <p:sp>
          <p:nvSpPr>
            <p:cNvPr id="249" name="Google Shape;249;p52"/>
            <p:cNvSpPr txBox="1"/>
            <p:nvPr/>
          </p:nvSpPr>
          <p:spPr>
            <a:xfrm>
              <a:off x="1767500" y="5313193"/>
              <a:ext cx="5380292"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SG" sz="2000" b="1" i="0" u="none" strike="noStrike" cap="none">
                  <a:solidFill>
                    <a:schemeClr val="accent1"/>
                  </a:solidFill>
                  <a:latin typeface="Arial"/>
                  <a:ea typeface="Arial"/>
                  <a:cs typeface="Arial"/>
                  <a:sym typeface="Arial"/>
                </a:rPr>
                <a:t>Valued</a:t>
              </a:r>
              <a:endParaRPr/>
            </a:p>
            <a:p>
              <a:pPr marL="0" marR="0" lvl="0" indent="0" algn="l" rtl="0">
                <a:lnSpc>
                  <a:spcPct val="100000"/>
                </a:lnSpc>
                <a:spcBef>
                  <a:spcPts val="0"/>
                </a:spcBef>
                <a:spcAft>
                  <a:spcPts val="0"/>
                </a:spcAft>
                <a:buNone/>
              </a:pPr>
              <a:r>
                <a:rPr lang="en-SG" sz="1600" b="0" i="0" u="none" strike="noStrike" cap="none">
                  <a:solidFill>
                    <a:srgbClr val="3F3F3F"/>
                  </a:solidFill>
                  <a:latin typeface="Arial"/>
                  <a:ea typeface="Arial"/>
                  <a:cs typeface="Arial"/>
                  <a:sym typeface="Arial"/>
                </a:rPr>
                <a:t>How can we create a greater feeling sense of valued for the community that we serve?</a:t>
              </a:r>
              <a:endParaRPr sz="1600" b="0" i="0" u="none" strike="noStrike" cap="none">
                <a:solidFill>
                  <a:srgbClr val="3F3F3F"/>
                </a:solidFill>
                <a:latin typeface="Arial"/>
                <a:ea typeface="Arial"/>
                <a:cs typeface="Arial"/>
                <a:sym typeface="Arial"/>
              </a:endParaRPr>
            </a:p>
          </p:txBody>
        </p:sp>
        <p:sp>
          <p:nvSpPr>
            <p:cNvPr id="250" name="Google Shape;250;p52"/>
            <p:cNvSpPr txBox="1"/>
            <p:nvPr/>
          </p:nvSpPr>
          <p:spPr>
            <a:xfrm>
              <a:off x="1377950" y="5306972"/>
              <a:ext cx="449263"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SG" sz="2000" b="1" i="0" u="none" strike="noStrike" cap="none">
                  <a:solidFill>
                    <a:schemeClr val="accent1"/>
                  </a:solidFill>
                  <a:latin typeface="Arial"/>
                  <a:ea typeface="Arial"/>
                  <a:cs typeface="Arial"/>
                  <a:sym typeface="Arial"/>
                </a:rPr>
                <a:t>5</a:t>
              </a:r>
              <a:endParaRPr/>
            </a:p>
          </p:txBody>
        </p:sp>
      </p:grpSp>
      <p:grpSp>
        <p:nvGrpSpPr>
          <p:cNvPr id="251" name="Google Shape;251;p52"/>
          <p:cNvGrpSpPr/>
          <p:nvPr/>
        </p:nvGrpSpPr>
        <p:grpSpPr>
          <a:xfrm>
            <a:off x="8163849" y="4938099"/>
            <a:ext cx="3933954" cy="898773"/>
            <a:chOff x="1377950" y="5306972"/>
            <a:chExt cx="2353678" cy="898773"/>
          </a:xfrm>
        </p:grpSpPr>
        <p:sp>
          <p:nvSpPr>
            <p:cNvPr id="252" name="Google Shape;252;p52"/>
            <p:cNvSpPr txBox="1"/>
            <p:nvPr/>
          </p:nvSpPr>
          <p:spPr>
            <a:xfrm>
              <a:off x="1767501" y="5313193"/>
              <a:ext cx="1964127" cy="8925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SG" sz="2000" b="1" i="0" u="none" strike="noStrike" cap="none">
                  <a:solidFill>
                    <a:schemeClr val="accent1"/>
                  </a:solidFill>
                  <a:latin typeface="Arial"/>
                  <a:ea typeface="Arial"/>
                  <a:cs typeface="Arial"/>
                  <a:sym typeface="Arial"/>
                </a:rPr>
                <a:t>Health</a:t>
              </a:r>
              <a:endParaRPr/>
            </a:p>
            <a:p>
              <a:pPr marL="0" marR="0" lvl="0" indent="0" algn="l" rtl="0">
                <a:lnSpc>
                  <a:spcPct val="100000"/>
                </a:lnSpc>
                <a:spcBef>
                  <a:spcPts val="0"/>
                </a:spcBef>
                <a:spcAft>
                  <a:spcPts val="0"/>
                </a:spcAft>
                <a:buNone/>
              </a:pPr>
              <a:r>
                <a:rPr lang="en-SG" sz="1600" b="0" i="0" u="none" strike="noStrike" cap="none">
                  <a:solidFill>
                    <a:srgbClr val="3F3F3F"/>
                  </a:solidFill>
                  <a:latin typeface="Arial"/>
                  <a:ea typeface="Arial"/>
                  <a:cs typeface="Arial"/>
                  <a:sym typeface="Arial"/>
                </a:rPr>
                <a:t>How can we make an impact to hearing health in the community?</a:t>
              </a:r>
              <a:endParaRPr sz="1600" b="0" i="0" u="none" strike="noStrike" cap="none">
                <a:solidFill>
                  <a:srgbClr val="3F3F3F"/>
                </a:solidFill>
                <a:latin typeface="Arial"/>
                <a:ea typeface="Arial"/>
                <a:cs typeface="Arial"/>
                <a:sym typeface="Arial"/>
              </a:endParaRPr>
            </a:p>
          </p:txBody>
        </p:sp>
        <p:sp>
          <p:nvSpPr>
            <p:cNvPr id="253" name="Google Shape;253;p52"/>
            <p:cNvSpPr txBox="1"/>
            <p:nvPr/>
          </p:nvSpPr>
          <p:spPr>
            <a:xfrm>
              <a:off x="1377950" y="5306972"/>
              <a:ext cx="449263"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SG" sz="2000" b="1" i="0" u="none" strike="noStrike" cap="none">
                  <a:solidFill>
                    <a:schemeClr val="accent1"/>
                  </a:solidFill>
                  <a:latin typeface="Arial"/>
                  <a:ea typeface="Arial"/>
                  <a:cs typeface="Arial"/>
                  <a:sym typeface="Arial"/>
                </a:rPr>
                <a:t>6</a:t>
              </a:r>
              <a:endParaRPr/>
            </a:p>
          </p:txBody>
        </p:sp>
      </p:grpSp>
      <p:sp>
        <p:nvSpPr>
          <p:cNvPr id="254" name="Google Shape;254;p52"/>
          <p:cNvSpPr txBox="1"/>
          <p:nvPr/>
        </p:nvSpPr>
        <p:spPr>
          <a:xfrm>
            <a:off x="461726" y="394934"/>
            <a:ext cx="10002027" cy="570076"/>
          </a:xfrm>
          <a:prstGeom prst="rect">
            <a:avLst/>
          </a:prstGeom>
          <a:noFill/>
          <a:ln>
            <a:noFill/>
          </a:ln>
        </p:spPr>
        <p:txBody>
          <a:bodyPr spcFirstLastPara="1" wrap="square" lIns="25400" tIns="25400" rIns="25400" bIns="25400" anchor="ctr" anchorCtr="0">
            <a:noAutofit/>
          </a:bodyPr>
          <a:lstStyle/>
          <a:p>
            <a:pPr marL="0" marR="0" lvl="0" indent="0" algn="l" rtl="0">
              <a:lnSpc>
                <a:spcPct val="94642"/>
              </a:lnSpc>
              <a:spcBef>
                <a:spcPts val="0"/>
              </a:spcBef>
              <a:spcAft>
                <a:spcPts val="0"/>
              </a:spcAft>
              <a:buNone/>
            </a:pPr>
            <a:r>
              <a:rPr lang="en-SG" sz="2800" b="1" i="0" u="none" strike="noStrike" cap="none">
                <a:solidFill>
                  <a:srgbClr val="000000"/>
                </a:solidFill>
                <a:latin typeface="Century Gothic"/>
                <a:ea typeface="Century Gothic"/>
                <a:cs typeface="Century Gothic"/>
                <a:sym typeface="Century Gothic"/>
              </a:rPr>
              <a:t>Our strategic partnerships enable us to tackle our community’s greatest challenges and issues together</a:t>
            </a:r>
            <a:endParaRPr sz="2800" b="1" i="0" u="none" strike="noStrike" cap="none">
              <a:solidFill>
                <a:srgbClr val="000000"/>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53"/>
          <p:cNvSpPr/>
          <p:nvPr/>
        </p:nvSpPr>
        <p:spPr>
          <a:xfrm>
            <a:off x="1569199" y="1359168"/>
            <a:ext cx="1580709" cy="488951"/>
          </a:xfrm>
          <a:prstGeom prst="roundRect">
            <a:avLst>
              <a:gd name="adj" fmla="val 19481"/>
            </a:avLst>
          </a:prstGeom>
          <a:noFill/>
          <a:ln w="25400" cap="flat" cmpd="sng">
            <a:solidFill>
              <a:schemeClr val="accent1"/>
            </a:solidFill>
            <a:prstDash val="solid"/>
            <a:miter lim="400000"/>
            <a:headEnd type="none" w="sm" len="sm"/>
            <a:tailEnd type="none" w="sm" len="sm"/>
          </a:ln>
        </p:spPr>
        <p:txBody>
          <a:bodyPr spcFirstLastPara="1" wrap="square" lIns="31750" tIns="31750" rIns="31750" bIns="31750" anchor="ctr" anchorCtr="0">
            <a:noAutofit/>
          </a:bodyPr>
          <a:lstStyle/>
          <a:p>
            <a:pPr marL="0" marR="0" lvl="0" indent="0" algn="ctr" rtl="0">
              <a:lnSpc>
                <a:spcPct val="100000"/>
              </a:lnSpc>
              <a:spcBef>
                <a:spcPts val="0"/>
              </a:spcBef>
              <a:spcAft>
                <a:spcPts val="0"/>
              </a:spcAft>
              <a:buNone/>
            </a:pPr>
            <a:r>
              <a:rPr lang="en-SG" sz="1400" b="0" i="0" u="none" strike="noStrike" cap="none">
                <a:solidFill>
                  <a:schemeClr val="accent1"/>
                </a:solidFill>
                <a:latin typeface="Arial"/>
                <a:ea typeface="Arial"/>
                <a:cs typeface="Arial"/>
                <a:sym typeface="Arial"/>
              </a:rPr>
              <a:t>Inclusion</a:t>
            </a:r>
            <a:endParaRPr/>
          </a:p>
        </p:txBody>
      </p:sp>
      <p:sp>
        <p:nvSpPr>
          <p:cNvPr id="260" name="Google Shape;260;p53"/>
          <p:cNvSpPr/>
          <p:nvPr/>
        </p:nvSpPr>
        <p:spPr>
          <a:xfrm>
            <a:off x="3312918" y="1359168"/>
            <a:ext cx="1580708" cy="488951"/>
          </a:xfrm>
          <a:prstGeom prst="roundRect">
            <a:avLst>
              <a:gd name="adj" fmla="val 19481"/>
            </a:avLst>
          </a:prstGeom>
          <a:noFill/>
          <a:ln w="25400" cap="flat" cmpd="sng">
            <a:solidFill>
              <a:schemeClr val="accent1"/>
            </a:solidFill>
            <a:prstDash val="solid"/>
            <a:miter lim="400000"/>
            <a:headEnd type="none" w="sm" len="sm"/>
            <a:tailEnd type="none" w="sm" len="sm"/>
          </a:ln>
        </p:spPr>
        <p:txBody>
          <a:bodyPr spcFirstLastPara="1" wrap="square" lIns="31750" tIns="31750" rIns="31750" bIns="31750" anchor="ctr" anchorCtr="0">
            <a:noAutofit/>
          </a:bodyPr>
          <a:lstStyle/>
          <a:p>
            <a:pPr marL="0" marR="0" lvl="0" indent="0" algn="ctr" rtl="0">
              <a:lnSpc>
                <a:spcPct val="100000"/>
              </a:lnSpc>
              <a:spcBef>
                <a:spcPts val="0"/>
              </a:spcBef>
              <a:spcAft>
                <a:spcPts val="0"/>
              </a:spcAft>
              <a:buNone/>
            </a:pPr>
            <a:r>
              <a:rPr lang="en-SG" sz="1400" b="0" i="0" u="none" strike="noStrike" cap="none">
                <a:solidFill>
                  <a:schemeClr val="accent1"/>
                </a:solidFill>
                <a:latin typeface="Arial"/>
                <a:ea typeface="Arial"/>
                <a:cs typeface="Arial"/>
                <a:sym typeface="Arial"/>
              </a:rPr>
              <a:t>Innovation</a:t>
            </a:r>
            <a:endParaRPr sz="1400" b="0" i="0" u="none" strike="noStrike" cap="none">
              <a:solidFill>
                <a:schemeClr val="accent1"/>
              </a:solidFill>
              <a:latin typeface="Arial"/>
              <a:ea typeface="Arial"/>
              <a:cs typeface="Arial"/>
              <a:sym typeface="Arial"/>
            </a:endParaRPr>
          </a:p>
        </p:txBody>
      </p:sp>
      <p:sp>
        <p:nvSpPr>
          <p:cNvPr id="261" name="Google Shape;261;p53"/>
          <p:cNvSpPr/>
          <p:nvPr/>
        </p:nvSpPr>
        <p:spPr>
          <a:xfrm>
            <a:off x="5056636" y="1359168"/>
            <a:ext cx="1580709" cy="488951"/>
          </a:xfrm>
          <a:prstGeom prst="roundRect">
            <a:avLst>
              <a:gd name="adj" fmla="val 19481"/>
            </a:avLst>
          </a:prstGeom>
          <a:noFill/>
          <a:ln w="25400" cap="flat" cmpd="sng">
            <a:solidFill>
              <a:schemeClr val="accent1"/>
            </a:solidFill>
            <a:prstDash val="solid"/>
            <a:miter lim="400000"/>
            <a:headEnd type="none" w="sm" len="sm"/>
            <a:tailEnd type="none" w="sm" len="sm"/>
          </a:ln>
        </p:spPr>
        <p:txBody>
          <a:bodyPr spcFirstLastPara="1" wrap="square" lIns="31750" tIns="31750" rIns="31750" bIns="31750" anchor="ctr" anchorCtr="0">
            <a:noAutofit/>
          </a:bodyPr>
          <a:lstStyle/>
          <a:p>
            <a:pPr marL="0" marR="0" lvl="0" indent="0" algn="ctr" rtl="0">
              <a:lnSpc>
                <a:spcPct val="100000"/>
              </a:lnSpc>
              <a:spcBef>
                <a:spcPts val="0"/>
              </a:spcBef>
              <a:spcAft>
                <a:spcPts val="0"/>
              </a:spcAft>
              <a:buNone/>
            </a:pPr>
            <a:r>
              <a:rPr lang="en-SG" sz="1400" b="0" i="0" u="none" strike="noStrike" cap="none">
                <a:solidFill>
                  <a:schemeClr val="accent1"/>
                </a:solidFill>
                <a:latin typeface="Arial"/>
                <a:ea typeface="Arial"/>
                <a:cs typeface="Arial"/>
                <a:sym typeface="Arial"/>
              </a:rPr>
              <a:t>Empowered</a:t>
            </a:r>
            <a:endParaRPr sz="1400" b="0" i="0" u="none" strike="noStrike" cap="none">
              <a:solidFill>
                <a:schemeClr val="accent1"/>
              </a:solidFill>
              <a:latin typeface="Arial"/>
              <a:ea typeface="Arial"/>
              <a:cs typeface="Arial"/>
              <a:sym typeface="Arial"/>
            </a:endParaRPr>
          </a:p>
        </p:txBody>
      </p:sp>
      <p:sp>
        <p:nvSpPr>
          <p:cNvPr id="262" name="Google Shape;262;p53"/>
          <p:cNvSpPr/>
          <p:nvPr/>
        </p:nvSpPr>
        <p:spPr>
          <a:xfrm>
            <a:off x="6800355" y="1359168"/>
            <a:ext cx="1580709" cy="488951"/>
          </a:xfrm>
          <a:prstGeom prst="roundRect">
            <a:avLst>
              <a:gd name="adj" fmla="val 19481"/>
            </a:avLst>
          </a:prstGeom>
          <a:noFill/>
          <a:ln w="25400" cap="flat" cmpd="sng">
            <a:solidFill>
              <a:schemeClr val="accent1"/>
            </a:solidFill>
            <a:prstDash val="solid"/>
            <a:miter lim="400000"/>
            <a:headEnd type="none" w="sm" len="sm"/>
            <a:tailEnd type="none" w="sm" len="sm"/>
          </a:ln>
        </p:spPr>
        <p:txBody>
          <a:bodyPr spcFirstLastPara="1" wrap="square" lIns="31750" tIns="31750" rIns="31750" bIns="31750" anchor="ctr" anchorCtr="0">
            <a:noAutofit/>
          </a:bodyPr>
          <a:lstStyle/>
          <a:p>
            <a:pPr marL="0" marR="0" lvl="0" indent="0" algn="ctr" rtl="0">
              <a:lnSpc>
                <a:spcPct val="100000"/>
              </a:lnSpc>
              <a:spcBef>
                <a:spcPts val="0"/>
              </a:spcBef>
              <a:spcAft>
                <a:spcPts val="0"/>
              </a:spcAft>
              <a:buNone/>
            </a:pPr>
            <a:r>
              <a:rPr lang="en-SG" sz="1400" b="0" i="0" u="none" strike="noStrike" cap="none">
                <a:solidFill>
                  <a:schemeClr val="accent1"/>
                </a:solidFill>
                <a:latin typeface="Arial"/>
                <a:ea typeface="Arial"/>
                <a:cs typeface="Arial"/>
                <a:sym typeface="Arial"/>
              </a:rPr>
              <a:t>Employment</a:t>
            </a:r>
            <a:endParaRPr sz="1400" b="0" i="0" u="none" strike="noStrike" cap="none">
              <a:solidFill>
                <a:schemeClr val="accent1"/>
              </a:solidFill>
              <a:latin typeface="Arial"/>
              <a:ea typeface="Arial"/>
              <a:cs typeface="Arial"/>
              <a:sym typeface="Arial"/>
            </a:endParaRPr>
          </a:p>
        </p:txBody>
      </p:sp>
      <p:sp>
        <p:nvSpPr>
          <p:cNvPr id="263" name="Google Shape;263;p53"/>
          <p:cNvSpPr/>
          <p:nvPr/>
        </p:nvSpPr>
        <p:spPr>
          <a:xfrm>
            <a:off x="8544074" y="1359168"/>
            <a:ext cx="1580708" cy="488951"/>
          </a:xfrm>
          <a:prstGeom prst="roundRect">
            <a:avLst>
              <a:gd name="adj" fmla="val 19481"/>
            </a:avLst>
          </a:prstGeom>
          <a:noFill/>
          <a:ln w="25400" cap="flat" cmpd="sng">
            <a:solidFill>
              <a:schemeClr val="accent1"/>
            </a:solidFill>
            <a:prstDash val="solid"/>
            <a:miter lim="400000"/>
            <a:headEnd type="none" w="sm" len="sm"/>
            <a:tailEnd type="none" w="sm" len="sm"/>
          </a:ln>
        </p:spPr>
        <p:txBody>
          <a:bodyPr spcFirstLastPara="1" wrap="square" lIns="31750" tIns="31750" rIns="31750" bIns="31750" anchor="ctr" anchorCtr="0">
            <a:noAutofit/>
          </a:bodyPr>
          <a:lstStyle/>
          <a:p>
            <a:pPr marL="0" marR="0" lvl="0" indent="0" algn="ctr" rtl="0">
              <a:lnSpc>
                <a:spcPct val="100000"/>
              </a:lnSpc>
              <a:spcBef>
                <a:spcPts val="0"/>
              </a:spcBef>
              <a:spcAft>
                <a:spcPts val="0"/>
              </a:spcAft>
              <a:buNone/>
            </a:pPr>
            <a:r>
              <a:rPr lang="en-SG" sz="1400" b="0" i="0" u="none" strike="noStrike" cap="none">
                <a:solidFill>
                  <a:schemeClr val="accent1"/>
                </a:solidFill>
                <a:latin typeface="Arial"/>
                <a:ea typeface="Arial"/>
                <a:cs typeface="Arial"/>
                <a:sym typeface="Arial"/>
              </a:rPr>
              <a:t>Valued</a:t>
            </a:r>
            <a:endParaRPr sz="1400" b="0" i="0" u="none" strike="noStrike" cap="none">
              <a:solidFill>
                <a:schemeClr val="accent1"/>
              </a:solidFill>
              <a:latin typeface="Arial"/>
              <a:ea typeface="Arial"/>
              <a:cs typeface="Arial"/>
              <a:sym typeface="Arial"/>
            </a:endParaRPr>
          </a:p>
        </p:txBody>
      </p:sp>
      <p:sp>
        <p:nvSpPr>
          <p:cNvPr id="264" name="Google Shape;264;p53"/>
          <p:cNvSpPr/>
          <p:nvPr/>
        </p:nvSpPr>
        <p:spPr>
          <a:xfrm>
            <a:off x="10287792" y="1359168"/>
            <a:ext cx="1580709" cy="488951"/>
          </a:xfrm>
          <a:prstGeom prst="roundRect">
            <a:avLst>
              <a:gd name="adj" fmla="val 19481"/>
            </a:avLst>
          </a:prstGeom>
          <a:noFill/>
          <a:ln w="25400" cap="flat" cmpd="sng">
            <a:solidFill>
              <a:schemeClr val="accent1"/>
            </a:solidFill>
            <a:prstDash val="solid"/>
            <a:miter lim="400000"/>
            <a:headEnd type="none" w="sm" len="sm"/>
            <a:tailEnd type="none" w="sm" len="sm"/>
          </a:ln>
        </p:spPr>
        <p:txBody>
          <a:bodyPr spcFirstLastPara="1" wrap="square" lIns="31750" tIns="31750" rIns="31750" bIns="31750" anchor="ctr" anchorCtr="0">
            <a:noAutofit/>
          </a:bodyPr>
          <a:lstStyle/>
          <a:p>
            <a:pPr marL="0" marR="0" lvl="0" indent="0" algn="ctr" rtl="0">
              <a:lnSpc>
                <a:spcPct val="100000"/>
              </a:lnSpc>
              <a:spcBef>
                <a:spcPts val="0"/>
              </a:spcBef>
              <a:spcAft>
                <a:spcPts val="0"/>
              </a:spcAft>
              <a:buNone/>
            </a:pPr>
            <a:r>
              <a:rPr lang="en-SG" sz="1400" b="0" i="0" u="none" strike="noStrike" cap="none">
                <a:solidFill>
                  <a:schemeClr val="accent1"/>
                </a:solidFill>
                <a:latin typeface="Arial"/>
                <a:ea typeface="Arial"/>
                <a:cs typeface="Arial"/>
                <a:sym typeface="Arial"/>
              </a:rPr>
              <a:t>Health</a:t>
            </a:r>
            <a:endParaRPr sz="1400" b="0" i="0" u="none" strike="noStrike" cap="none">
              <a:solidFill>
                <a:schemeClr val="accent1"/>
              </a:solidFill>
              <a:latin typeface="Arial"/>
              <a:ea typeface="Arial"/>
              <a:cs typeface="Arial"/>
              <a:sym typeface="Arial"/>
            </a:endParaRPr>
          </a:p>
        </p:txBody>
      </p:sp>
      <p:graphicFrame>
        <p:nvGraphicFramePr>
          <p:cNvPr id="265" name="Google Shape;265;p53"/>
          <p:cNvGraphicFramePr/>
          <p:nvPr/>
        </p:nvGraphicFramePr>
        <p:xfrm>
          <a:off x="211007" y="1953788"/>
          <a:ext cx="3000000" cy="3000000"/>
        </p:xfrm>
        <a:graphic>
          <a:graphicData uri="http://schemas.openxmlformats.org/drawingml/2006/table">
            <a:tbl>
              <a:tblPr>
                <a:noFill/>
                <a:tableStyleId>{E71B9D7A-C0AE-4C5D-AC46-59C8625BDA2E}</a:tableStyleId>
              </a:tblPr>
              <a:tblGrid>
                <a:gridCol w="1213350"/>
                <a:gridCol w="1759450"/>
                <a:gridCol w="1759450"/>
                <a:gridCol w="1759450"/>
                <a:gridCol w="1759450"/>
                <a:gridCol w="1759450"/>
                <a:gridCol w="1759450"/>
              </a:tblGrid>
              <a:tr h="927100">
                <a:tc>
                  <a:txBody>
                    <a:bodyPr/>
                    <a:lstStyle/>
                    <a:p>
                      <a:pPr marL="0" marR="0" lvl="0" indent="0" algn="l" rtl="0">
                        <a:lnSpc>
                          <a:spcPct val="100000"/>
                        </a:lnSpc>
                        <a:spcBef>
                          <a:spcPts val="0"/>
                        </a:spcBef>
                        <a:spcAft>
                          <a:spcPts val="0"/>
                        </a:spcAft>
                        <a:buNone/>
                      </a:pPr>
                      <a:r>
                        <a:rPr lang="en-SG" sz="900" b="1" u="none" strike="noStrike" cap="none">
                          <a:solidFill>
                            <a:srgbClr val="000000"/>
                          </a:solidFill>
                          <a:latin typeface="Arial"/>
                          <a:ea typeface="Arial"/>
                          <a:cs typeface="Arial"/>
                          <a:sym typeface="Arial"/>
                        </a:rPr>
                        <a:t>Problem Statement</a:t>
                      </a:r>
                      <a:endParaRPr/>
                    </a:p>
                  </a:txBody>
                  <a:tcPr marL="38100" marR="38100" marT="38100" marB="38100">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SG" sz="900" u="none" strike="noStrike" cap="none">
                          <a:solidFill>
                            <a:srgbClr val="000000"/>
                          </a:solidFill>
                        </a:rPr>
                        <a:t>Lack of awareness of Deaf / HoH (invisible) disability and culture which leads to low inclusion in society </a:t>
                      </a:r>
                      <a:endParaRPr/>
                    </a:p>
                  </a:txBody>
                  <a:tcPr marL="38100" marR="38100" marT="38100" marB="381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SG" sz="900" u="none" strike="noStrike" cap="none">
                          <a:solidFill>
                            <a:srgbClr val="000000"/>
                          </a:solidFill>
                        </a:rPr>
                        <a:t>Government services contact call centre are not accessible for the Deaf (no sign-language option) and HoH (no live captioning)</a:t>
                      </a:r>
                      <a:endParaRPr/>
                    </a:p>
                  </a:txBody>
                  <a:tcPr marL="38100" marR="38100" marT="38100" marB="381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SG" sz="900" u="none" strike="noStrike" cap="none">
                          <a:solidFill>
                            <a:srgbClr val="000000"/>
                          </a:solidFill>
                        </a:rPr>
                        <a:t>Deaf/HoH and Low-Vision unable to get access to sign-language interpreters on ad-hoc / emergency need basis</a:t>
                      </a:r>
                      <a:endParaRPr/>
                    </a:p>
                  </a:txBody>
                  <a:tcPr marL="38100" marR="38100" marT="38100" marB="381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SG" sz="900" u="none" strike="noStrike" cap="none">
                          <a:solidFill>
                            <a:srgbClr val="000000"/>
                          </a:solidFill>
                        </a:rPr>
                        <a:t>Difficult for the Deaf community to gain hands-on experiences and skills applicable to Singapore’s digital economy</a:t>
                      </a:r>
                      <a:endParaRPr/>
                    </a:p>
                  </a:txBody>
                  <a:tcPr marL="38100" marR="38100" marT="38100" marB="381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SG" sz="900" u="none" strike="noStrike" cap="none">
                          <a:solidFill>
                            <a:srgbClr val="000000"/>
                          </a:solidFill>
                        </a:rPr>
                        <a:t>Deaf clubs and associations is saturated across various parts of Singapore leading to a low feeling sense of valued</a:t>
                      </a:r>
                      <a:endParaRPr sz="900" u="none" strike="noStrike" cap="none">
                        <a:solidFill>
                          <a:srgbClr val="000000"/>
                        </a:solidFill>
                      </a:endParaRPr>
                    </a:p>
                  </a:txBody>
                  <a:tcPr marL="38100" marR="38100" marT="38100" marB="381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SG" sz="900" u="none" strike="noStrike" cap="none">
                          <a:solidFill>
                            <a:srgbClr val="000000"/>
                          </a:solidFill>
                        </a:rPr>
                        <a:t>97% of HoH / seniors do not wear hearing aids which leads to physical and mental health repercussions </a:t>
                      </a:r>
                      <a:endParaRPr/>
                    </a:p>
                  </a:txBody>
                  <a:tcPr marL="38100" marR="38100" marT="38100" marB="38100">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927100">
                <a:tc>
                  <a:txBody>
                    <a:bodyPr/>
                    <a:lstStyle/>
                    <a:p>
                      <a:pPr marL="0" marR="0" lvl="0" indent="0" algn="l" rtl="0">
                        <a:lnSpc>
                          <a:spcPct val="100000"/>
                        </a:lnSpc>
                        <a:spcBef>
                          <a:spcPts val="0"/>
                        </a:spcBef>
                        <a:spcAft>
                          <a:spcPts val="0"/>
                        </a:spcAft>
                        <a:buNone/>
                      </a:pPr>
                      <a:r>
                        <a:rPr lang="en-SG" sz="900" b="1" u="none" strike="noStrike" cap="none">
                          <a:solidFill>
                            <a:srgbClr val="000000"/>
                          </a:solidFill>
                          <a:latin typeface="Arial"/>
                          <a:ea typeface="Arial"/>
                          <a:cs typeface="Arial"/>
                          <a:sym typeface="Arial"/>
                        </a:rPr>
                        <a:t>Strategic Initiative</a:t>
                      </a:r>
                      <a:endParaRPr/>
                    </a:p>
                  </a:txBody>
                  <a:tcPr marL="38100" marR="38100" marT="38100" marB="38100">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SG" sz="900" u="none" strike="noStrike" cap="none">
                          <a:solidFill>
                            <a:srgbClr val="000000"/>
                          </a:solidFill>
                        </a:rPr>
                        <a:t>Singapore Sign Language (SgSL) National Sign Language Recognition</a:t>
                      </a:r>
                      <a:endParaRPr/>
                    </a:p>
                  </a:txBody>
                  <a:tcPr marL="38100" marR="38100" marT="38100" marB="381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SG" sz="900" u="none" strike="noStrike" cap="none">
                          <a:solidFill>
                            <a:srgbClr val="000000"/>
                          </a:solidFill>
                        </a:rPr>
                        <a:t>Project Loving Hands</a:t>
                      </a:r>
                      <a:endParaRPr/>
                    </a:p>
                  </a:txBody>
                  <a:tcPr marL="38100" marR="38100" marT="38100" marB="381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SG" sz="900" u="none" strike="noStrike" cap="none">
                          <a:solidFill>
                            <a:srgbClr val="000000"/>
                          </a:solidFill>
                        </a:rPr>
                        <a:t>Sign-Language and Visual Assistance Call Centre</a:t>
                      </a:r>
                      <a:endParaRPr/>
                    </a:p>
                  </a:txBody>
                  <a:tcPr marL="38100" marR="38100" marT="38100" marB="381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SG" sz="900" u="none" strike="noStrike" cap="none">
                          <a:solidFill>
                            <a:srgbClr val="000000"/>
                          </a:solidFill>
                        </a:rPr>
                        <a:t>SgSL Digital Repository</a:t>
                      </a:r>
                      <a:endParaRPr/>
                    </a:p>
                  </a:txBody>
                  <a:tcPr marL="38100" marR="38100" marT="38100" marB="381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SG" sz="900" u="none" strike="noStrike" cap="none">
                          <a:solidFill>
                            <a:srgbClr val="000000"/>
                          </a:solidFill>
                        </a:rPr>
                        <a:t>Project Inclusive Futures</a:t>
                      </a:r>
                      <a:endParaRPr/>
                    </a:p>
                  </a:txBody>
                  <a:tcPr marL="38100" marR="38100" marT="38100" marB="381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SG" sz="900" u="none" strike="noStrike" cap="none">
                          <a:solidFill>
                            <a:srgbClr val="000000"/>
                          </a:solidFill>
                        </a:rPr>
                        <a:t>Project Silver Hearing</a:t>
                      </a:r>
                      <a:endParaRPr/>
                    </a:p>
                  </a:txBody>
                  <a:tcPr marL="38100" marR="38100" marT="38100" marB="38100">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927100">
                <a:tc>
                  <a:txBody>
                    <a:bodyPr/>
                    <a:lstStyle/>
                    <a:p>
                      <a:pPr marL="0" marR="0" lvl="0" indent="0" algn="l" rtl="0">
                        <a:lnSpc>
                          <a:spcPct val="100000"/>
                        </a:lnSpc>
                        <a:spcBef>
                          <a:spcPts val="0"/>
                        </a:spcBef>
                        <a:spcAft>
                          <a:spcPts val="0"/>
                        </a:spcAft>
                        <a:buNone/>
                      </a:pPr>
                      <a:r>
                        <a:rPr lang="en-SG" sz="900" b="1" u="none" strike="noStrike" cap="none">
                          <a:solidFill>
                            <a:srgbClr val="000000"/>
                          </a:solidFill>
                          <a:latin typeface="Arial"/>
                          <a:ea typeface="Arial"/>
                          <a:cs typeface="Arial"/>
                          <a:sym typeface="Arial"/>
                        </a:rPr>
                        <a:t>Program Details</a:t>
                      </a:r>
                      <a:endParaRPr/>
                    </a:p>
                  </a:txBody>
                  <a:tcPr marL="38100" marR="38100" marT="38100" marB="38100">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SG" sz="900" u="none" strike="noStrike" cap="none">
                          <a:solidFill>
                            <a:srgbClr val="000000"/>
                          </a:solidFill>
                        </a:rPr>
                        <a:t>Recognizing SgSL as the national sign language that all Singapore residents can aware of (i.e. Deaf/HoH disability) and to be proud of</a:t>
                      </a:r>
                      <a:endParaRPr/>
                    </a:p>
                  </a:txBody>
                  <a:tcPr marL="38100" marR="38100" marT="38100" marB="381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SG" sz="900" u="none" strike="noStrike" cap="none">
                          <a:solidFill>
                            <a:srgbClr val="000000"/>
                          </a:solidFill>
                        </a:rPr>
                        <a:t>Pilot an intelligent 3D Avatar that is trained to recognize SgSL (via SgSL Digital Repository) with AI/ML technology</a:t>
                      </a:r>
                      <a:endParaRPr sz="900" u="none" strike="noStrike" cap="none">
                        <a:solidFill>
                          <a:srgbClr val="000000"/>
                        </a:solidFill>
                      </a:endParaRPr>
                    </a:p>
                  </a:txBody>
                  <a:tcPr marL="38100" marR="38100" marT="38100" marB="381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SG" sz="900" u="none" strike="noStrike" cap="none">
                          <a:solidFill>
                            <a:srgbClr val="000000"/>
                          </a:solidFill>
                        </a:rPr>
                        <a:t>Enable a video-call centre where the Deaf and low-vision can make a video-call on their smartphones to get immediate interpreter/aid support</a:t>
                      </a:r>
                      <a:endParaRPr/>
                    </a:p>
                  </a:txBody>
                  <a:tcPr marL="38100" marR="38100" marT="38100" marB="381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SG" sz="900" u="none" strike="noStrike" cap="none">
                          <a:solidFill>
                            <a:srgbClr val="000000"/>
                          </a:solidFill>
                        </a:rPr>
                        <a:t>Train and employ Deaf to capture SgSL in digital format and manage in centralized source to spur technology and innovation</a:t>
                      </a:r>
                      <a:endParaRPr/>
                    </a:p>
                  </a:txBody>
                  <a:tcPr marL="38100" marR="38100" marT="38100" marB="381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SG" sz="900" u="none" strike="noStrike" cap="none">
                          <a:solidFill>
                            <a:srgbClr val="000000"/>
                          </a:solidFill>
                        </a:rPr>
                        <a:t>Move together with Mountbatten Vocational School to a new strategic location and unite various Deaf clubs / associations under one valued community</a:t>
                      </a:r>
                      <a:endParaRPr sz="900" u="none" strike="noStrike" cap="none">
                        <a:solidFill>
                          <a:srgbClr val="000000"/>
                        </a:solidFill>
                      </a:endParaRPr>
                    </a:p>
                  </a:txBody>
                  <a:tcPr marL="38100" marR="38100" marT="38100" marB="381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SG" sz="900" u="none" strike="noStrike" cap="none">
                          <a:solidFill>
                            <a:srgbClr val="000000"/>
                          </a:solidFill>
                        </a:rPr>
                        <a:t>Deploy a team focused on hearing health awareness / education at HPB and Health Cluster screening events and launch a public health campaign</a:t>
                      </a:r>
                      <a:endParaRPr/>
                    </a:p>
                  </a:txBody>
                  <a:tcPr marL="38100" marR="38100" marT="38100" marB="38100">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927100">
                <a:tc>
                  <a:txBody>
                    <a:bodyPr/>
                    <a:lstStyle/>
                    <a:p>
                      <a:pPr marL="0" marR="0" lvl="0" indent="0" algn="l" rtl="0">
                        <a:lnSpc>
                          <a:spcPct val="100000"/>
                        </a:lnSpc>
                        <a:spcBef>
                          <a:spcPts val="0"/>
                        </a:spcBef>
                        <a:spcAft>
                          <a:spcPts val="0"/>
                        </a:spcAft>
                        <a:buNone/>
                      </a:pPr>
                      <a:r>
                        <a:rPr lang="en-SG" sz="900" b="1" u="none" strike="noStrike" cap="none">
                          <a:solidFill>
                            <a:srgbClr val="000000"/>
                          </a:solidFill>
                          <a:latin typeface="Arial"/>
                          <a:ea typeface="Arial"/>
                          <a:cs typeface="Arial"/>
                          <a:sym typeface="Arial"/>
                        </a:rPr>
                        <a:t>Potential Scale and Impact</a:t>
                      </a:r>
                      <a:endParaRPr/>
                    </a:p>
                  </a:txBody>
                  <a:tcPr marL="38100" marR="38100" marT="38100" marB="38100">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SG" sz="900" u="none" strike="noStrike" cap="none">
                          <a:solidFill>
                            <a:srgbClr val="000000"/>
                          </a:solidFill>
                        </a:rPr>
                        <a:t>Full scale national awareness</a:t>
                      </a:r>
                      <a:endParaRPr/>
                    </a:p>
                  </a:txBody>
                  <a:tcPr marL="38100" marR="38100" marT="38100" marB="381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SG" sz="900" u="none" strike="noStrike" cap="none">
                          <a:solidFill>
                            <a:srgbClr val="000000"/>
                          </a:solidFill>
                        </a:rPr>
                        <a:t>Initial pilot focused on 1 SG Gov call centre.</a:t>
                      </a:r>
                      <a:br>
                        <a:rPr lang="en-SG" sz="900" u="none" strike="noStrike" cap="none">
                          <a:solidFill>
                            <a:srgbClr val="000000"/>
                          </a:solidFill>
                        </a:rPr>
                      </a:br>
                      <a:r>
                        <a:rPr lang="en-SG" sz="900" u="none" strike="noStrike" cap="none">
                          <a:solidFill>
                            <a:srgbClr val="000000"/>
                          </a:solidFill>
                        </a:rPr>
                        <a:t/>
                      </a:r>
                      <a:br>
                        <a:rPr lang="en-SG" sz="900" u="none" strike="noStrike" cap="none">
                          <a:solidFill>
                            <a:srgbClr val="000000"/>
                          </a:solidFill>
                        </a:rPr>
                      </a:br>
                      <a:r>
                        <a:rPr lang="en-SG" sz="900" u="none" strike="noStrike" cap="none">
                          <a:solidFill>
                            <a:srgbClr val="000000"/>
                          </a:solidFill>
                        </a:rPr>
                        <a:t>Long-term potential to scale to 100+ SG Gov call centres.</a:t>
                      </a:r>
                      <a:endParaRPr/>
                    </a:p>
                  </a:txBody>
                  <a:tcPr marL="38100" marR="38100" marT="38100" marB="38100">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SG" sz="900" u="none" strike="noStrike" cap="none">
                          <a:solidFill>
                            <a:srgbClr val="000000"/>
                          </a:solidFill>
                        </a:rPr>
                        <a:t>10,000+ Deaf and Low-Vision community members</a:t>
                      </a:r>
                      <a:endParaRPr/>
                    </a:p>
                  </a:txBody>
                  <a:tcPr marL="38100" marR="38100" marT="38100" marB="38100">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SG" sz="900" u="none" strike="noStrike" cap="none">
                          <a:solidFill>
                            <a:srgbClr val="000000"/>
                          </a:solidFill>
                        </a:rPr>
                        <a:t>Annual ongoing training and employment in-take program (~up to 20 Deaf HC per year)</a:t>
                      </a:r>
                      <a:endParaRPr/>
                    </a:p>
                  </a:txBody>
                  <a:tcPr marL="38100" marR="38100" marT="38100" marB="38100">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SG" sz="900" u="none" strike="noStrike" cap="none">
                          <a:solidFill>
                            <a:srgbClr val="000000"/>
                          </a:solidFill>
                        </a:rPr>
                        <a:t>Up to 5 Deaf clubs/associations and over 6,000 community members</a:t>
                      </a:r>
                      <a:endParaRPr/>
                    </a:p>
                  </a:txBody>
                  <a:tcPr marL="38100" marR="38100" marT="38100" marB="38100">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SG" sz="900" u="none" strike="noStrike" cap="none">
                          <a:solidFill>
                            <a:srgbClr val="000000"/>
                          </a:solidFill>
                        </a:rPr>
                        <a:t>Over ~422,000 seniors with hearing loss</a:t>
                      </a:r>
                      <a:endParaRPr/>
                    </a:p>
                  </a:txBody>
                  <a:tcPr marL="38100" marR="38100" marT="38100" marB="38100">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r>
              <a:tr h="1078000">
                <a:tc>
                  <a:txBody>
                    <a:bodyPr/>
                    <a:lstStyle/>
                    <a:p>
                      <a:pPr marL="0" marR="0" lvl="0" indent="0" algn="l" rtl="0">
                        <a:lnSpc>
                          <a:spcPct val="100000"/>
                        </a:lnSpc>
                        <a:spcBef>
                          <a:spcPts val="0"/>
                        </a:spcBef>
                        <a:spcAft>
                          <a:spcPts val="0"/>
                        </a:spcAft>
                        <a:buNone/>
                      </a:pPr>
                      <a:r>
                        <a:rPr lang="en-SG" sz="900" b="1" u="none" strike="noStrike" cap="none">
                          <a:solidFill>
                            <a:srgbClr val="000000"/>
                          </a:solidFill>
                          <a:latin typeface="Arial"/>
                          <a:ea typeface="Arial"/>
                          <a:cs typeface="Arial"/>
                          <a:sym typeface="Arial"/>
                        </a:rPr>
                        <a:t>Partnership Collaborations Established</a:t>
                      </a:r>
                      <a:endParaRPr/>
                    </a:p>
                  </a:txBody>
                  <a:tcPr marL="38100" marR="38100" marT="38100" marB="38100">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a:solidFill>
                          <a:srgbClr val="000000"/>
                        </a:solidFill>
                      </a:endParaRPr>
                    </a:p>
                  </a:txBody>
                  <a:tcPr marL="38100" marR="38100" marT="38100" marB="3810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a:solidFill>
                          <a:srgbClr val="000000"/>
                        </a:solidFill>
                      </a:endParaRPr>
                    </a:p>
                  </a:txBody>
                  <a:tcPr marL="38100" marR="38100" marT="38100" marB="38100">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a:solidFill>
                          <a:srgbClr val="000000"/>
                        </a:solidFill>
                      </a:endParaRPr>
                    </a:p>
                  </a:txBody>
                  <a:tcPr marL="38100" marR="38100" marT="38100" marB="38100">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a:solidFill>
                          <a:srgbClr val="000000"/>
                        </a:solidFill>
                      </a:endParaRPr>
                    </a:p>
                  </a:txBody>
                  <a:tcPr marL="38100" marR="38100" marT="38100" marB="38100">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a:solidFill>
                          <a:srgbClr val="000000"/>
                        </a:solidFill>
                      </a:endParaRPr>
                    </a:p>
                  </a:txBody>
                  <a:tcPr marL="38100" marR="38100" marT="38100" marB="38100">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900" u="none" strike="noStrike" cap="none">
                        <a:solidFill>
                          <a:srgbClr val="000000"/>
                        </a:solidFill>
                      </a:endParaRPr>
                    </a:p>
                  </a:txBody>
                  <a:tcPr marL="38100" marR="38100" marT="38100" marB="38100">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grpSp>
        <p:nvGrpSpPr>
          <p:cNvPr id="266" name="Google Shape;266;p53"/>
          <p:cNvGrpSpPr/>
          <p:nvPr/>
        </p:nvGrpSpPr>
        <p:grpSpPr>
          <a:xfrm>
            <a:off x="1462454" y="5660260"/>
            <a:ext cx="1677918" cy="875742"/>
            <a:chOff x="0" y="0"/>
            <a:chExt cx="3355832" cy="1751481"/>
          </a:xfrm>
        </p:grpSpPr>
        <p:pic>
          <p:nvPicPr>
            <p:cNvPr id="267" name="Google Shape;267;p53" descr="Image"/>
            <p:cNvPicPr preferRelativeResize="0"/>
            <p:nvPr/>
          </p:nvPicPr>
          <p:blipFill rotWithShape="1">
            <a:blip r:embed="rId3">
              <a:alphaModFix/>
            </a:blip>
            <a:srcRect l="4379" t="24622" r="5375" b="29374"/>
            <a:stretch/>
          </p:blipFill>
          <p:spPr>
            <a:xfrm>
              <a:off x="0" y="0"/>
              <a:ext cx="1744800" cy="889409"/>
            </a:xfrm>
            <a:prstGeom prst="rect">
              <a:avLst/>
            </a:prstGeom>
            <a:noFill/>
            <a:ln>
              <a:noFill/>
            </a:ln>
          </p:spPr>
        </p:pic>
        <p:pic>
          <p:nvPicPr>
            <p:cNvPr id="268" name="Google Shape;268;p53" descr="Image"/>
            <p:cNvPicPr preferRelativeResize="0"/>
            <p:nvPr/>
          </p:nvPicPr>
          <p:blipFill rotWithShape="1">
            <a:blip r:embed="rId4">
              <a:alphaModFix/>
            </a:blip>
            <a:srcRect/>
            <a:stretch/>
          </p:blipFill>
          <p:spPr>
            <a:xfrm>
              <a:off x="2145020" y="0"/>
              <a:ext cx="1092402" cy="889398"/>
            </a:xfrm>
            <a:prstGeom prst="rect">
              <a:avLst/>
            </a:prstGeom>
            <a:noFill/>
            <a:ln>
              <a:noFill/>
            </a:ln>
          </p:spPr>
        </p:pic>
        <p:pic>
          <p:nvPicPr>
            <p:cNvPr id="269" name="Google Shape;269;p53" descr="Image"/>
            <p:cNvPicPr preferRelativeResize="0"/>
            <p:nvPr/>
          </p:nvPicPr>
          <p:blipFill rotWithShape="1">
            <a:blip r:embed="rId5">
              <a:alphaModFix/>
            </a:blip>
            <a:srcRect l="8789" t="32666" r="8790" b="32666"/>
            <a:stretch/>
          </p:blipFill>
          <p:spPr>
            <a:xfrm>
              <a:off x="43656" y="1036031"/>
              <a:ext cx="1700887" cy="715416"/>
            </a:xfrm>
            <a:prstGeom prst="rect">
              <a:avLst/>
            </a:prstGeom>
            <a:noFill/>
            <a:ln>
              <a:noFill/>
            </a:ln>
          </p:spPr>
        </p:pic>
        <p:pic>
          <p:nvPicPr>
            <p:cNvPr id="270" name="Google Shape;270;p53" descr="Image"/>
            <p:cNvPicPr preferRelativeResize="0"/>
            <p:nvPr/>
          </p:nvPicPr>
          <p:blipFill rotWithShape="1">
            <a:blip r:embed="rId6">
              <a:alphaModFix/>
            </a:blip>
            <a:srcRect t="9870" b="9869"/>
            <a:stretch/>
          </p:blipFill>
          <p:spPr>
            <a:xfrm>
              <a:off x="1978699" y="968946"/>
              <a:ext cx="1377133" cy="782535"/>
            </a:xfrm>
            <a:prstGeom prst="rect">
              <a:avLst/>
            </a:prstGeom>
            <a:noFill/>
            <a:ln>
              <a:noFill/>
            </a:ln>
          </p:spPr>
        </p:pic>
      </p:grpSp>
      <p:pic>
        <p:nvPicPr>
          <p:cNvPr id="271" name="Google Shape;271;p53" descr="Image"/>
          <p:cNvPicPr preferRelativeResize="0"/>
          <p:nvPr/>
        </p:nvPicPr>
        <p:blipFill rotWithShape="1">
          <a:blip r:embed="rId7">
            <a:alphaModFix/>
          </a:blip>
          <a:srcRect/>
          <a:stretch/>
        </p:blipFill>
        <p:spPr>
          <a:xfrm>
            <a:off x="3794060" y="5660260"/>
            <a:ext cx="626922" cy="626922"/>
          </a:xfrm>
          <a:prstGeom prst="rect">
            <a:avLst/>
          </a:prstGeom>
          <a:noFill/>
          <a:ln>
            <a:noFill/>
          </a:ln>
        </p:spPr>
      </p:pic>
      <p:grpSp>
        <p:nvGrpSpPr>
          <p:cNvPr id="272" name="Google Shape;272;p53"/>
          <p:cNvGrpSpPr/>
          <p:nvPr/>
        </p:nvGrpSpPr>
        <p:grpSpPr>
          <a:xfrm>
            <a:off x="10263342" y="5660260"/>
            <a:ext cx="1759441" cy="825560"/>
            <a:chOff x="0" y="0"/>
            <a:chExt cx="3518880" cy="1651116"/>
          </a:xfrm>
        </p:grpSpPr>
        <p:pic>
          <p:nvPicPr>
            <p:cNvPr id="273" name="Google Shape;273;p53" descr="Image"/>
            <p:cNvPicPr preferRelativeResize="0"/>
            <p:nvPr/>
          </p:nvPicPr>
          <p:blipFill rotWithShape="1">
            <a:blip r:embed="rId8">
              <a:alphaModFix/>
            </a:blip>
            <a:srcRect/>
            <a:stretch/>
          </p:blipFill>
          <p:spPr>
            <a:xfrm>
              <a:off x="307606" y="0"/>
              <a:ext cx="1391886" cy="793375"/>
            </a:xfrm>
            <a:prstGeom prst="rect">
              <a:avLst/>
            </a:prstGeom>
            <a:noFill/>
            <a:ln>
              <a:noFill/>
            </a:ln>
          </p:spPr>
        </p:pic>
        <p:pic>
          <p:nvPicPr>
            <p:cNvPr id="274" name="Google Shape;274;p53" descr="pngwing.com-2.png"/>
            <p:cNvPicPr preferRelativeResize="0"/>
            <p:nvPr/>
          </p:nvPicPr>
          <p:blipFill rotWithShape="1">
            <a:blip r:embed="rId9">
              <a:alphaModFix/>
            </a:blip>
            <a:srcRect/>
            <a:stretch/>
          </p:blipFill>
          <p:spPr>
            <a:xfrm>
              <a:off x="1938786" y="101847"/>
              <a:ext cx="1230376" cy="646729"/>
            </a:xfrm>
            <a:prstGeom prst="rect">
              <a:avLst/>
            </a:prstGeom>
            <a:noFill/>
            <a:ln>
              <a:noFill/>
            </a:ln>
          </p:spPr>
        </p:pic>
        <p:pic>
          <p:nvPicPr>
            <p:cNvPr id="275" name="Google Shape;275;p53" descr="Image"/>
            <p:cNvPicPr preferRelativeResize="0"/>
            <p:nvPr/>
          </p:nvPicPr>
          <p:blipFill rotWithShape="1">
            <a:blip r:embed="rId10">
              <a:alphaModFix/>
            </a:blip>
            <a:srcRect/>
            <a:stretch/>
          </p:blipFill>
          <p:spPr>
            <a:xfrm>
              <a:off x="0" y="947339"/>
              <a:ext cx="3518880" cy="703777"/>
            </a:xfrm>
            <a:prstGeom prst="rect">
              <a:avLst/>
            </a:prstGeom>
            <a:noFill/>
            <a:ln>
              <a:noFill/>
            </a:ln>
          </p:spPr>
        </p:pic>
      </p:grpSp>
      <p:grpSp>
        <p:nvGrpSpPr>
          <p:cNvPr id="276" name="Google Shape;276;p53"/>
          <p:cNvGrpSpPr/>
          <p:nvPr/>
        </p:nvGrpSpPr>
        <p:grpSpPr>
          <a:xfrm>
            <a:off x="8495403" y="5660260"/>
            <a:ext cx="1632440" cy="357783"/>
            <a:chOff x="8495403" y="5452617"/>
            <a:chExt cx="1632440" cy="357783"/>
          </a:xfrm>
        </p:grpSpPr>
        <p:pic>
          <p:nvPicPr>
            <p:cNvPr id="277" name="Google Shape;277;p53" descr="Image"/>
            <p:cNvPicPr preferRelativeResize="0"/>
            <p:nvPr/>
          </p:nvPicPr>
          <p:blipFill rotWithShape="1">
            <a:blip r:embed="rId11">
              <a:alphaModFix/>
            </a:blip>
            <a:srcRect/>
            <a:stretch/>
          </p:blipFill>
          <p:spPr>
            <a:xfrm>
              <a:off x="8495403" y="5452617"/>
              <a:ext cx="958441" cy="357783"/>
            </a:xfrm>
            <a:prstGeom prst="rect">
              <a:avLst/>
            </a:prstGeom>
            <a:noFill/>
            <a:ln>
              <a:noFill/>
            </a:ln>
          </p:spPr>
        </p:pic>
        <p:pic>
          <p:nvPicPr>
            <p:cNvPr id="278" name="Google Shape;278;p53" descr="Image"/>
            <p:cNvPicPr preferRelativeResize="0"/>
            <p:nvPr/>
          </p:nvPicPr>
          <p:blipFill rotWithShape="1">
            <a:blip r:embed="rId12">
              <a:alphaModFix/>
            </a:blip>
            <a:srcRect/>
            <a:stretch/>
          </p:blipFill>
          <p:spPr>
            <a:xfrm>
              <a:off x="9589343" y="5452617"/>
              <a:ext cx="538500" cy="357783"/>
            </a:xfrm>
            <a:prstGeom prst="rect">
              <a:avLst/>
            </a:prstGeom>
            <a:noFill/>
            <a:ln>
              <a:noFill/>
            </a:ln>
          </p:spPr>
        </p:pic>
      </p:grpSp>
      <p:grpSp>
        <p:nvGrpSpPr>
          <p:cNvPr id="279" name="Google Shape;279;p53"/>
          <p:cNvGrpSpPr/>
          <p:nvPr/>
        </p:nvGrpSpPr>
        <p:grpSpPr>
          <a:xfrm>
            <a:off x="5047112" y="5660260"/>
            <a:ext cx="1590233" cy="935446"/>
            <a:chOff x="5047112" y="5517805"/>
            <a:chExt cx="1590233" cy="935446"/>
          </a:xfrm>
        </p:grpSpPr>
        <p:pic>
          <p:nvPicPr>
            <p:cNvPr id="280" name="Google Shape;280;p53" descr="Image"/>
            <p:cNvPicPr preferRelativeResize="0"/>
            <p:nvPr/>
          </p:nvPicPr>
          <p:blipFill rotWithShape="1">
            <a:blip r:embed="rId13">
              <a:alphaModFix/>
            </a:blip>
            <a:srcRect/>
            <a:stretch/>
          </p:blipFill>
          <p:spPr>
            <a:xfrm>
              <a:off x="5047112" y="5517805"/>
              <a:ext cx="760778" cy="504888"/>
            </a:xfrm>
            <a:prstGeom prst="rect">
              <a:avLst/>
            </a:prstGeom>
            <a:noFill/>
            <a:ln>
              <a:noFill/>
            </a:ln>
          </p:spPr>
        </p:pic>
        <p:pic>
          <p:nvPicPr>
            <p:cNvPr id="281" name="Google Shape;281;p53" descr="Image"/>
            <p:cNvPicPr preferRelativeResize="0"/>
            <p:nvPr/>
          </p:nvPicPr>
          <p:blipFill rotWithShape="1">
            <a:blip r:embed="rId14">
              <a:alphaModFix/>
            </a:blip>
            <a:srcRect l="6789" t="14907" r="6788" b="19945"/>
            <a:stretch/>
          </p:blipFill>
          <p:spPr>
            <a:xfrm>
              <a:off x="5073882" y="6087882"/>
              <a:ext cx="474581" cy="357750"/>
            </a:xfrm>
            <a:prstGeom prst="rect">
              <a:avLst/>
            </a:prstGeom>
            <a:noFill/>
            <a:ln>
              <a:noFill/>
            </a:ln>
          </p:spPr>
        </p:pic>
        <p:pic>
          <p:nvPicPr>
            <p:cNvPr id="282" name="Google Shape;282;p53" descr="Image"/>
            <p:cNvPicPr preferRelativeResize="0"/>
            <p:nvPr/>
          </p:nvPicPr>
          <p:blipFill rotWithShape="1">
            <a:blip r:embed="rId15">
              <a:alphaModFix/>
            </a:blip>
            <a:srcRect/>
            <a:stretch/>
          </p:blipFill>
          <p:spPr>
            <a:xfrm>
              <a:off x="5876567" y="5517806"/>
              <a:ext cx="760778" cy="454491"/>
            </a:xfrm>
            <a:prstGeom prst="rect">
              <a:avLst/>
            </a:prstGeom>
            <a:noFill/>
            <a:ln>
              <a:noFill/>
            </a:ln>
          </p:spPr>
        </p:pic>
        <p:pic>
          <p:nvPicPr>
            <p:cNvPr id="283" name="Google Shape;283;p53" descr="Vision, Mission, Objectives &amp; Logo – Singapore Association of the Visually  Handicapped"/>
            <p:cNvPicPr preferRelativeResize="0"/>
            <p:nvPr/>
          </p:nvPicPr>
          <p:blipFill rotWithShape="1">
            <a:blip r:embed="rId16">
              <a:alphaModFix/>
            </a:blip>
            <a:srcRect/>
            <a:stretch/>
          </p:blipFill>
          <p:spPr>
            <a:xfrm>
              <a:off x="5874449" y="6006641"/>
              <a:ext cx="632697" cy="446610"/>
            </a:xfrm>
            <a:prstGeom prst="rect">
              <a:avLst/>
            </a:prstGeom>
            <a:noFill/>
            <a:ln>
              <a:noFill/>
            </a:ln>
          </p:spPr>
        </p:pic>
      </p:grpSp>
      <p:grpSp>
        <p:nvGrpSpPr>
          <p:cNvPr id="284" name="Google Shape;284;p53"/>
          <p:cNvGrpSpPr/>
          <p:nvPr/>
        </p:nvGrpSpPr>
        <p:grpSpPr>
          <a:xfrm>
            <a:off x="6881685" y="5660260"/>
            <a:ext cx="1339540" cy="598499"/>
            <a:chOff x="6881685" y="5424194"/>
            <a:chExt cx="1339540" cy="598499"/>
          </a:xfrm>
        </p:grpSpPr>
        <p:pic>
          <p:nvPicPr>
            <p:cNvPr id="285" name="Google Shape;285;p53" descr="Image"/>
            <p:cNvPicPr preferRelativeResize="0"/>
            <p:nvPr/>
          </p:nvPicPr>
          <p:blipFill rotWithShape="1">
            <a:blip r:embed="rId17">
              <a:alphaModFix/>
            </a:blip>
            <a:srcRect/>
            <a:stretch/>
          </p:blipFill>
          <p:spPr>
            <a:xfrm>
              <a:off x="6881685" y="5452617"/>
              <a:ext cx="570076" cy="570076"/>
            </a:xfrm>
            <a:prstGeom prst="rect">
              <a:avLst/>
            </a:prstGeom>
            <a:noFill/>
            <a:ln>
              <a:noFill/>
            </a:ln>
          </p:spPr>
        </p:pic>
        <p:pic>
          <p:nvPicPr>
            <p:cNvPr id="286" name="Google Shape;286;p53"/>
            <p:cNvPicPr preferRelativeResize="0"/>
            <p:nvPr/>
          </p:nvPicPr>
          <p:blipFill rotWithShape="1">
            <a:blip r:embed="rId18">
              <a:alphaModFix/>
            </a:blip>
            <a:srcRect/>
            <a:stretch/>
          </p:blipFill>
          <p:spPr>
            <a:xfrm>
              <a:off x="7465900" y="5424194"/>
              <a:ext cx="755325" cy="598499"/>
            </a:xfrm>
            <a:prstGeom prst="rect">
              <a:avLst/>
            </a:prstGeom>
            <a:noFill/>
            <a:ln>
              <a:noFill/>
            </a:ln>
          </p:spPr>
        </p:pic>
      </p:grpSp>
      <p:sp>
        <p:nvSpPr>
          <p:cNvPr id="287" name="Google Shape;287;p53"/>
          <p:cNvSpPr txBox="1"/>
          <p:nvPr/>
        </p:nvSpPr>
        <p:spPr>
          <a:xfrm>
            <a:off x="461726" y="394934"/>
            <a:ext cx="10002027" cy="570076"/>
          </a:xfrm>
          <a:prstGeom prst="rect">
            <a:avLst/>
          </a:prstGeom>
          <a:noFill/>
          <a:ln>
            <a:noFill/>
          </a:ln>
        </p:spPr>
        <p:txBody>
          <a:bodyPr spcFirstLastPara="1" wrap="square" lIns="25400" tIns="25400" rIns="25400" bIns="25400" anchor="ctr" anchorCtr="0">
            <a:noAutofit/>
          </a:bodyPr>
          <a:lstStyle/>
          <a:p>
            <a:pPr marL="0" marR="0" lvl="0" indent="0" algn="l" rtl="0">
              <a:lnSpc>
                <a:spcPct val="94642"/>
              </a:lnSpc>
              <a:spcBef>
                <a:spcPts val="0"/>
              </a:spcBef>
              <a:spcAft>
                <a:spcPts val="0"/>
              </a:spcAft>
              <a:buNone/>
            </a:pPr>
            <a:r>
              <a:rPr lang="en-SG" sz="2800" b="1" i="0" u="none" strike="noStrike" cap="none">
                <a:solidFill>
                  <a:srgbClr val="000000"/>
                </a:solidFill>
                <a:latin typeface="Century Gothic"/>
                <a:ea typeface="Century Gothic"/>
                <a:cs typeface="Century Gothic"/>
                <a:sym typeface="Century Gothic"/>
              </a:rPr>
              <a:t>Our strategic partnerships and initiatives are currently underway and we couldn’t be more excited for the future</a:t>
            </a:r>
            <a:endParaRPr sz="2800" b="1" i="0" u="none" strike="noStrike" cap="none">
              <a:solidFill>
                <a:srgbClr val="000000"/>
              </a:solidFill>
              <a:latin typeface="Century Gothic"/>
              <a:ea typeface="Century Gothic"/>
              <a:cs typeface="Century Gothic"/>
              <a:sym typeface="Century Gothic"/>
            </a:endParaRPr>
          </a:p>
        </p:txBody>
      </p:sp>
      <p:pic>
        <p:nvPicPr>
          <p:cNvPr id="288" name="Google Shape;288;p53"/>
          <p:cNvPicPr preferRelativeResize="0"/>
          <p:nvPr/>
        </p:nvPicPr>
        <p:blipFill rotWithShape="1">
          <a:blip r:embed="rId19">
            <a:alphaModFix/>
          </a:blip>
          <a:srcRect/>
          <a:stretch/>
        </p:blipFill>
        <p:spPr>
          <a:xfrm>
            <a:off x="10130826" y="0"/>
            <a:ext cx="2061174" cy="157530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4"/>
          <p:cNvSpPr txBox="1"/>
          <p:nvPr/>
        </p:nvSpPr>
        <p:spPr>
          <a:xfrm>
            <a:off x="461726" y="394934"/>
            <a:ext cx="10002027" cy="570076"/>
          </a:xfrm>
          <a:prstGeom prst="rect">
            <a:avLst/>
          </a:prstGeom>
          <a:noFill/>
          <a:ln>
            <a:noFill/>
          </a:ln>
        </p:spPr>
        <p:txBody>
          <a:bodyPr spcFirstLastPara="1" wrap="square" lIns="25400" tIns="25400" rIns="25400" bIns="25400" anchor="ctr" anchorCtr="0">
            <a:noAutofit/>
          </a:bodyPr>
          <a:lstStyle/>
          <a:p>
            <a:pPr marL="0" marR="0" lvl="0" indent="0" algn="l" rtl="0">
              <a:lnSpc>
                <a:spcPct val="94642"/>
              </a:lnSpc>
              <a:spcBef>
                <a:spcPts val="0"/>
              </a:spcBef>
              <a:spcAft>
                <a:spcPts val="0"/>
              </a:spcAft>
              <a:buNone/>
            </a:pPr>
            <a:r>
              <a:rPr lang="en-SG" sz="2800" b="1" i="0" u="none" strike="noStrike" cap="none">
                <a:solidFill>
                  <a:srgbClr val="000000"/>
                </a:solidFill>
                <a:latin typeface="Century Gothic"/>
                <a:ea typeface="Century Gothic"/>
                <a:cs typeface="Century Gothic"/>
                <a:sym typeface="Century Gothic"/>
              </a:rPr>
              <a:t>In the meantime, we continue to execute our core services with excellence to meet the needs of our community</a:t>
            </a:r>
            <a:endParaRPr sz="2800" b="1" i="0" u="none" strike="noStrike" cap="none">
              <a:solidFill>
                <a:srgbClr val="000000"/>
              </a:solidFill>
              <a:latin typeface="Century Gothic"/>
              <a:ea typeface="Century Gothic"/>
              <a:cs typeface="Century Gothic"/>
              <a:sym typeface="Century Gothic"/>
            </a:endParaRPr>
          </a:p>
        </p:txBody>
      </p:sp>
      <p:pic>
        <p:nvPicPr>
          <p:cNvPr id="295" name="Google Shape;295;p54"/>
          <p:cNvPicPr preferRelativeResize="0"/>
          <p:nvPr/>
        </p:nvPicPr>
        <p:blipFill rotWithShape="1">
          <a:blip r:embed="rId3">
            <a:alphaModFix/>
          </a:blip>
          <a:srcRect/>
          <a:stretch/>
        </p:blipFill>
        <p:spPr>
          <a:xfrm>
            <a:off x="10130826" y="0"/>
            <a:ext cx="2061174" cy="1575303"/>
          </a:xfrm>
          <a:prstGeom prst="rect">
            <a:avLst/>
          </a:prstGeom>
          <a:noFill/>
          <a:ln>
            <a:noFill/>
          </a:ln>
        </p:spPr>
      </p:pic>
      <p:grpSp>
        <p:nvGrpSpPr>
          <p:cNvPr id="296" name="Google Shape;296;p54"/>
          <p:cNvGrpSpPr/>
          <p:nvPr/>
        </p:nvGrpSpPr>
        <p:grpSpPr>
          <a:xfrm>
            <a:off x="1602373" y="1471937"/>
            <a:ext cx="9832342" cy="5085399"/>
            <a:chOff x="1319567" y="1377667"/>
            <a:chExt cx="10548780" cy="5085399"/>
          </a:xfrm>
        </p:grpSpPr>
        <p:sp>
          <p:nvSpPr>
            <p:cNvPr id="297" name="Google Shape;297;p54"/>
            <p:cNvSpPr/>
            <p:nvPr/>
          </p:nvSpPr>
          <p:spPr>
            <a:xfrm>
              <a:off x="1337195" y="2575273"/>
              <a:ext cx="9819275" cy="1931305"/>
            </a:xfrm>
            <a:prstGeom prst="rect">
              <a:avLst/>
            </a:prstGeom>
            <a:solidFill>
              <a:srgbClr val="FEE0C8"/>
            </a:solidFill>
            <a:ln w="38100" cap="flat" cmpd="sng">
              <a:solidFill>
                <a:schemeClr val="lt1"/>
              </a:solidFill>
              <a:prstDash val="solid"/>
              <a:miter lim="800000"/>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298" name="Google Shape;298;p54"/>
            <p:cNvSpPr/>
            <p:nvPr/>
          </p:nvSpPr>
          <p:spPr>
            <a:xfrm>
              <a:off x="1329250" y="1397507"/>
              <a:ext cx="9199450" cy="1164206"/>
            </a:xfrm>
            <a:prstGeom prst="rect">
              <a:avLst/>
            </a:prstGeom>
            <a:solidFill>
              <a:srgbClr val="FFC392"/>
            </a:solidFill>
            <a:ln w="19050" cap="flat" cmpd="sng">
              <a:solidFill>
                <a:schemeClr val="lt1"/>
              </a:solidFill>
              <a:prstDash val="solid"/>
              <a:miter lim="800000"/>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299" name="Google Shape;299;p54"/>
            <p:cNvSpPr/>
            <p:nvPr/>
          </p:nvSpPr>
          <p:spPr>
            <a:xfrm>
              <a:off x="6879424" y="1382482"/>
              <a:ext cx="292870" cy="1164206"/>
            </a:xfrm>
            <a:custGeom>
              <a:avLst/>
              <a:gdLst/>
              <a:ahLst/>
              <a:cxnLst/>
              <a:rect l="l" t="t" r="r" b="b"/>
              <a:pathLst>
                <a:path w="182" h="2404" extrusionOk="0">
                  <a:moveTo>
                    <a:pt x="0" y="0"/>
                  </a:moveTo>
                  <a:lnTo>
                    <a:pt x="182" y="1179"/>
                  </a:lnTo>
                  <a:lnTo>
                    <a:pt x="0" y="2404"/>
                  </a:lnTo>
                </a:path>
              </a:pathLst>
            </a:custGeom>
            <a:noFill/>
            <a:ln w="38100" cap="flat" cmpd="sng">
              <a:solidFill>
                <a:schemeClr val="lt1"/>
              </a:solidFill>
              <a:prstDash val="solid"/>
              <a:round/>
              <a:headEnd type="none" w="med" len="med"/>
              <a:tailEnd type="none" w="med" len="med"/>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54"/>
            <p:cNvSpPr/>
            <p:nvPr/>
          </p:nvSpPr>
          <p:spPr>
            <a:xfrm>
              <a:off x="1319567" y="4520138"/>
              <a:ext cx="9819275" cy="1931305"/>
            </a:xfrm>
            <a:prstGeom prst="rect">
              <a:avLst/>
            </a:prstGeom>
            <a:solidFill>
              <a:srgbClr val="FEE0C8"/>
            </a:solidFill>
            <a:ln w="38100" cap="flat" cmpd="sng">
              <a:solidFill>
                <a:schemeClr val="lt1"/>
              </a:solidFill>
              <a:prstDash val="solid"/>
              <a:miter lim="800000"/>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cxnSp>
          <p:nvCxnSpPr>
            <p:cNvPr id="301" name="Google Shape;301;p54"/>
            <p:cNvCxnSpPr/>
            <p:nvPr/>
          </p:nvCxnSpPr>
          <p:spPr>
            <a:xfrm>
              <a:off x="1351846" y="4897875"/>
              <a:ext cx="9076858" cy="0"/>
            </a:xfrm>
            <a:prstGeom prst="straightConnector1">
              <a:avLst/>
            </a:prstGeom>
            <a:noFill/>
            <a:ln w="38100" cap="flat" cmpd="sng">
              <a:solidFill>
                <a:schemeClr val="lt1"/>
              </a:solidFill>
              <a:prstDash val="solid"/>
              <a:round/>
              <a:headEnd type="none" w="med" len="med"/>
              <a:tailEnd type="none" w="med" len="med"/>
            </a:ln>
          </p:spPr>
        </p:cxnSp>
        <p:cxnSp>
          <p:nvCxnSpPr>
            <p:cNvPr id="302" name="Google Shape;302;p54"/>
            <p:cNvCxnSpPr/>
            <p:nvPr/>
          </p:nvCxnSpPr>
          <p:spPr>
            <a:xfrm>
              <a:off x="1351846" y="5287882"/>
              <a:ext cx="9076858" cy="0"/>
            </a:xfrm>
            <a:prstGeom prst="straightConnector1">
              <a:avLst/>
            </a:prstGeom>
            <a:noFill/>
            <a:ln w="38100" cap="flat" cmpd="sng">
              <a:solidFill>
                <a:schemeClr val="lt1"/>
              </a:solidFill>
              <a:prstDash val="solid"/>
              <a:round/>
              <a:headEnd type="none" w="med" len="med"/>
              <a:tailEnd type="none" w="med" len="med"/>
            </a:ln>
          </p:spPr>
        </p:cxnSp>
        <p:cxnSp>
          <p:nvCxnSpPr>
            <p:cNvPr id="303" name="Google Shape;303;p54"/>
            <p:cNvCxnSpPr/>
            <p:nvPr/>
          </p:nvCxnSpPr>
          <p:spPr>
            <a:xfrm>
              <a:off x="1351846" y="5677889"/>
              <a:ext cx="9076858" cy="0"/>
            </a:xfrm>
            <a:prstGeom prst="straightConnector1">
              <a:avLst/>
            </a:prstGeom>
            <a:noFill/>
            <a:ln w="38100" cap="flat" cmpd="sng">
              <a:solidFill>
                <a:schemeClr val="lt1"/>
              </a:solidFill>
              <a:prstDash val="solid"/>
              <a:round/>
              <a:headEnd type="none" w="med" len="med"/>
              <a:tailEnd type="none" w="med" len="med"/>
            </a:ln>
          </p:spPr>
        </p:cxnSp>
        <p:cxnSp>
          <p:nvCxnSpPr>
            <p:cNvPr id="304" name="Google Shape;304;p54"/>
            <p:cNvCxnSpPr/>
            <p:nvPr/>
          </p:nvCxnSpPr>
          <p:spPr>
            <a:xfrm>
              <a:off x="1351846" y="6067894"/>
              <a:ext cx="9076858" cy="0"/>
            </a:xfrm>
            <a:prstGeom prst="straightConnector1">
              <a:avLst/>
            </a:prstGeom>
            <a:noFill/>
            <a:ln w="38100" cap="flat" cmpd="sng">
              <a:solidFill>
                <a:schemeClr val="lt1"/>
              </a:solidFill>
              <a:prstDash val="solid"/>
              <a:round/>
              <a:headEnd type="none" w="med" len="med"/>
              <a:tailEnd type="none" w="med" len="med"/>
            </a:ln>
          </p:spPr>
        </p:cxnSp>
        <p:sp>
          <p:nvSpPr>
            <p:cNvPr id="305" name="Google Shape;305;p54"/>
            <p:cNvSpPr/>
            <p:nvPr/>
          </p:nvSpPr>
          <p:spPr>
            <a:xfrm>
              <a:off x="9648400" y="1397505"/>
              <a:ext cx="587478" cy="5065561"/>
            </a:xfrm>
            <a:custGeom>
              <a:avLst/>
              <a:gdLst/>
              <a:ahLst/>
              <a:cxnLst/>
              <a:rect l="l" t="t" r="r" b="b"/>
              <a:pathLst>
                <a:path w="182" h="2404" extrusionOk="0">
                  <a:moveTo>
                    <a:pt x="0" y="0"/>
                  </a:moveTo>
                  <a:lnTo>
                    <a:pt x="182" y="1179"/>
                  </a:lnTo>
                  <a:lnTo>
                    <a:pt x="0" y="2404"/>
                  </a:lnTo>
                </a:path>
              </a:pathLst>
            </a:custGeom>
            <a:noFill/>
            <a:ln w="38100" cap="flat" cmpd="sng">
              <a:solidFill>
                <a:schemeClr val="lt1"/>
              </a:solidFill>
              <a:prstDash val="solid"/>
              <a:round/>
              <a:headEnd type="none" w="med" len="med"/>
              <a:tailEnd type="none" w="med" len="med"/>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306" name="Google Shape;306;p54"/>
            <p:cNvCxnSpPr/>
            <p:nvPr/>
          </p:nvCxnSpPr>
          <p:spPr>
            <a:xfrm>
              <a:off x="1369474" y="2953010"/>
              <a:ext cx="9076858" cy="0"/>
            </a:xfrm>
            <a:prstGeom prst="straightConnector1">
              <a:avLst/>
            </a:prstGeom>
            <a:noFill/>
            <a:ln w="38100" cap="flat" cmpd="sng">
              <a:solidFill>
                <a:schemeClr val="lt1"/>
              </a:solidFill>
              <a:prstDash val="solid"/>
              <a:round/>
              <a:headEnd type="none" w="med" len="med"/>
              <a:tailEnd type="none" w="med" len="med"/>
            </a:ln>
          </p:spPr>
        </p:cxnSp>
        <p:cxnSp>
          <p:nvCxnSpPr>
            <p:cNvPr id="307" name="Google Shape;307;p54"/>
            <p:cNvCxnSpPr/>
            <p:nvPr/>
          </p:nvCxnSpPr>
          <p:spPr>
            <a:xfrm>
              <a:off x="1369474" y="3343017"/>
              <a:ext cx="9076858" cy="0"/>
            </a:xfrm>
            <a:prstGeom prst="straightConnector1">
              <a:avLst/>
            </a:prstGeom>
            <a:noFill/>
            <a:ln w="38100" cap="flat" cmpd="sng">
              <a:solidFill>
                <a:schemeClr val="lt1"/>
              </a:solidFill>
              <a:prstDash val="solid"/>
              <a:round/>
              <a:headEnd type="none" w="med" len="med"/>
              <a:tailEnd type="none" w="med" len="med"/>
            </a:ln>
          </p:spPr>
        </p:cxnSp>
        <p:cxnSp>
          <p:nvCxnSpPr>
            <p:cNvPr id="308" name="Google Shape;308;p54"/>
            <p:cNvCxnSpPr/>
            <p:nvPr/>
          </p:nvCxnSpPr>
          <p:spPr>
            <a:xfrm>
              <a:off x="1369474" y="3733024"/>
              <a:ext cx="9076858" cy="0"/>
            </a:xfrm>
            <a:prstGeom prst="straightConnector1">
              <a:avLst/>
            </a:prstGeom>
            <a:noFill/>
            <a:ln w="38100" cap="flat" cmpd="sng">
              <a:solidFill>
                <a:schemeClr val="lt1"/>
              </a:solidFill>
              <a:prstDash val="solid"/>
              <a:round/>
              <a:headEnd type="none" w="med" len="med"/>
              <a:tailEnd type="none" w="med" len="med"/>
            </a:ln>
          </p:spPr>
        </p:cxnSp>
        <p:cxnSp>
          <p:nvCxnSpPr>
            <p:cNvPr id="309" name="Google Shape;309;p54"/>
            <p:cNvCxnSpPr/>
            <p:nvPr/>
          </p:nvCxnSpPr>
          <p:spPr>
            <a:xfrm>
              <a:off x="1369474" y="4123029"/>
              <a:ext cx="9076858" cy="0"/>
            </a:xfrm>
            <a:prstGeom prst="straightConnector1">
              <a:avLst/>
            </a:prstGeom>
            <a:noFill/>
            <a:ln w="38100" cap="flat" cmpd="sng">
              <a:solidFill>
                <a:schemeClr val="lt1"/>
              </a:solidFill>
              <a:prstDash val="solid"/>
              <a:round/>
              <a:headEnd type="none" w="med" len="med"/>
              <a:tailEnd type="none" w="med" len="med"/>
            </a:ln>
          </p:spPr>
        </p:cxnSp>
        <p:sp>
          <p:nvSpPr>
            <p:cNvPr id="310" name="Google Shape;310;p54"/>
            <p:cNvSpPr/>
            <p:nvPr/>
          </p:nvSpPr>
          <p:spPr>
            <a:xfrm>
              <a:off x="9673373" y="1413001"/>
              <a:ext cx="2194974" cy="5050065"/>
            </a:xfrm>
            <a:prstGeom prst="chevron">
              <a:avLst>
                <a:gd name="adj" fmla="val 25000"/>
              </a:avLst>
            </a:prstGeom>
            <a:solidFill>
              <a:schemeClr val="accent1"/>
            </a:solid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p:txBody>
        </p:sp>
        <p:sp>
          <p:nvSpPr>
            <p:cNvPr id="311" name="Google Shape;311;p54"/>
            <p:cNvSpPr/>
            <p:nvPr/>
          </p:nvSpPr>
          <p:spPr>
            <a:xfrm>
              <a:off x="8374348" y="1383215"/>
              <a:ext cx="292870" cy="1164206"/>
            </a:xfrm>
            <a:custGeom>
              <a:avLst/>
              <a:gdLst/>
              <a:ahLst/>
              <a:cxnLst/>
              <a:rect l="l" t="t" r="r" b="b"/>
              <a:pathLst>
                <a:path w="182" h="2404" extrusionOk="0">
                  <a:moveTo>
                    <a:pt x="0" y="0"/>
                  </a:moveTo>
                  <a:lnTo>
                    <a:pt x="182" y="1179"/>
                  </a:lnTo>
                  <a:lnTo>
                    <a:pt x="0" y="2404"/>
                  </a:lnTo>
                </a:path>
              </a:pathLst>
            </a:custGeom>
            <a:noFill/>
            <a:ln w="38100" cap="flat" cmpd="sng">
              <a:solidFill>
                <a:schemeClr val="lt1"/>
              </a:solidFill>
              <a:prstDash val="solid"/>
              <a:round/>
              <a:headEnd type="none" w="med" len="med"/>
              <a:tailEnd type="none" w="med" len="med"/>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 name="Google Shape;312;p54"/>
            <p:cNvSpPr/>
            <p:nvPr/>
          </p:nvSpPr>
          <p:spPr>
            <a:xfrm>
              <a:off x="4000012" y="1381750"/>
              <a:ext cx="292870" cy="1164206"/>
            </a:xfrm>
            <a:custGeom>
              <a:avLst/>
              <a:gdLst/>
              <a:ahLst/>
              <a:cxnLst/>
              <a:rect l="l" t="t" r="r" b="b"/>
              <a:pathLst>
                <a:path w="182" h="2404" extrusionOk="0">
                  <a:moveTo>
                    <a:pt x="0" y="0"/>
                  </a:moveTo>
                  <a:lnTo>
                    <a:pt x="182" y="1179"/>
                  </a:lnTo>
                  <a:lnTo>
                    <a:pt x="0" y="2404"/>
                  </a:lnTo>
                </a:path>
              </a:pathLst>
            </a:custGeom>
            <a:noFill/>
            <a:ln w="38100" cap="flat" cmpd="sng">
              <a:solidFill>
                <a:schemeClr val="lt1"/>
              </a:solidFill>
              <a:prstDash val="solid"/>
              <a:round/>
              <a:headEnd type="none" w="med" len="med"/>
              <a:tailEnd type="none" w="med" len="med"/>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54"/>
            <p:cNvSpPr/>
            <p:nvPr/>
          </p:nvSpPr>
          <p:spPr>
            <a:xfrm>
              <a:off x="5494936" y="1382482"/>
              <a:ext cx="292870" cy="1164206"/>
            </a:xfrm>
            <a:custGeom>
              <a:avLst/>
              <a:gdLst/>
              <a:ahLst/>
              <a:cxnLst/>
              <a:rect l="l" t="t" r="r" b="b"/>
              <a:pathLst>
                <a:path w="182" h="2404" extrusionOk="0">
                  <a:moveTo>
                    <a:pt x="0" y="0"/>
                  </a:moveTo>
                  <a:lnTo>
                    <a:pt x="182" y="1179"/>
                  </a:lnTo>
                  <a:lnTo>
                    <a:pt x="0" y="2404"/>
                  </a:lnTo>
                </a:path>
              </a:pathLst>
            </a:custGeom>
            <a:noFill/>
            <a:ln w="38100" cap="flat" cmpd="sng">
              <a:solidFill>
                <a:schemeClr val="lt1"/>
              </a:solidFill>
              <a:prstDash val="solid"/>
              <a:round/>
              <a:headEnd type="none" w="med" len="med"/>
              <a:tailEnd type="none" w="med" len="med"/>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54"/>
            <p:cNvSpPr/>
            <p:nvPr/>
          </p:nvSpPr>
          <p:spPr>
            <a:xfrm>
              <a:off x="2615524" y="1377667"/>
              <a:ext cx="292870" cy="1164206"/>
            </a:xfrm>
            <a:custGeom>
              <a:avLst/>
              <a:gdLst/>
              <a:ahLst/>
              <a:cxnLst/>
              <a:rect l="l" t="t" r="r" b="b"/>
              <a:pathLst>
                <a:path w="182" h="2404" extrusionOk="0">
                  <a:moveTo>
                    <a:pt x="0" y="0"/>
                  </a:moveTo>
                  <a:lnTo>
                    <a:pt x="182" y="1179"/>
                  </a:lnTo>
                  <a:lnTo>
                    <a:pt x="0" y="2404"/>
                  </a:lnTo>
                </a:path>
              </a:pathLst>
            </a:custGeom>
            <a:noFill/>
            <a:ln w="38100" cap="flat" cmpd="sng">
              <a:solidFill>
                <a:schemeClr val="lt1"/>
              </a:solidFill>
              <a:prstDash val="solid"/>
              <a:round/>
              <a:headEnd type="none" w="med" len="med"/>
              <a:tailEnd type="none" w="med" len="med"/>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315" name="Google Shape;315;p54"/>
          <p:cNvSpPr txBox="1"/>
          <p:nvPr/>
        </p:nvSpPr>
        <p:spPr>
          <a:xfrm>
            <a:off x="1620001" y="2697824"/>
            <a:ext cx="6099142" cy="38933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SG" sz="1300" b="1" i="0" u="none" strike="noStrike" cap="none">
                <a:solidFill>
                  <a:srgbClr val="000000"/>
                </a:solidFill>
                <a:latin typeface="Arial"/>
                <a:ea typeface="Arial"/>
                <a:cs typeface="Arial"/>
                <a:sym typeface="Arial"/>
              </a:rPr>
              <a:t>COMMUNITY SERVICES</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SG" sz="1300" b="1" i="0" u="none" strike="noStrike" cap="none">
                <a:solidFill>
                  <a:srgbClr val="222222"/>
                </a:solidFill>
                <a:latin typeface="Arial"/>
                <a:ea typeface="Arial"/>
                <a:cs typeface="Arial"/>
                <a:sym typeface="Arial"/>
              </a:rPr>
              <a:t>ITINERANT SUPPORT SERVICE </a:t>
            </a:r>
            <a:endParaRPr/>
          </a:p>
          <a:p>
            <a:pPr marL="0" marR="0" lvl="0" indent="0" algn="l" rtl="0">
              <a:lnSpc>
                <a:spcPct val="100000"/>
              </a:lnSpc>
              <a:spcBef>
                <a:spcPts val="0"/>
              </a:spcBef>
              <a:spcAft>
                <a:spcPts val="0"/>
              </a:spcAft>
              <a:buClr>
                <a:srgbClr val="000000"/>
              </a:buClr>
              <a:buSzPts val="1800"/>
              <a:buFont typeface="Arial"/>
              <a:buNone/>
            </a:pPr>
            <a:endParaRPr sz="13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SG" sz="1300" b="1" i="0" u="none" strike="noStrike" cap="none">
                <a:solidFill>
                  <a:srgbClr val="222222"/>
                </a:solidFill>
                <a:latin typeface="Arial"/>
                <a:ea typeface="Arial"/>
                <a:cs typeface="Arial"/>
                <a:sym typeface="Arial"/>
              </a:rPr>
              <a:t>HEARING CARE CENTRE</a:t>
            </a:r>
            <a:endParaRPr/>
          </a:p>
          <a:p>
            <a:pPr marL="0" marR="0" lvl="0" indent="0" algn="l" rtl="0">
              <a:lnSpc>
                <a:spcPct val="100000"/>
              </a:lnSpc>
              <a:spcBef>
                <a:spcPts val="0"/>
              </a:spcBef>
              <a:spcAft>
                <a:spcPts val="0"/>
              </a:spcAft>
              <a:buClr>
                <a:srgbClr val="000000"/>
              </a:buClr>
              <a:buSzPts val="1800"/>
              <a:buFont typeface="Arial"/>
              <a:buNone/>
            </a:pPr>
            <a:endParaRPr sz="1300" b="1"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SG" sz="1300" b="1" i="0" u="none" strike="noStrike" cap="none">
                <a:solidFill>
                  <a:srgbClr val="222222"/>
                </a:solidFill>
                <a:latin typeface="Arial"/>
                <a:ea typeface="Arial"/>
                <a:cs typeface="Arial"/>
                <a:sym typeface="Arial"/>
              </a:rPr>
              <a:t>DEAF ACCESS SERVICES – SIGN LANGUAGE</a:t>
            </a:r>
            <a:endParaRPr/>
          </a:p>
          <a:p>
            <a:pPr marL="89999" marR="0" lvl="0" indent="0" algn="l" rtl="0">
              <a:lnSpc>
                <a:spcPct val="100000"/>
              </a:lnSpc>
              <a:spcBef>
                <a:spcPts val="0"/>
              </a:spcBef>
              <a:spcAft>
                <a:spcPts val="0"/>
              </a:spcAft>
              <a:buClr>
                <a:srgbClr val="000000"/>
              </a:buClr>
              <a:buSzPts val="1100"/>
              <a:buFont typeface="Arial"/>
              <a:buNone/>
            </a:pPr>
            <a:endParaRPr sz="13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SG" sz="1300" b="1" i="0" u="none" strike="noStrike" cap="none">
                <a:solidFill>
                  <a:srgbClr val="222222"/>
                </a:solidFill>
                <a:latin typeface="Arial"/>
                <a:ea typeface="Arial"/>
                <a:cs typeface="Arial"/>
                <a:sym typeface="Arial"/>
              </a:rPr>
              <a:t>DEAF ACCESS SERVICES – TRAINING</a:t>
            </a:r>
            <a:endParaRPr/>
          </a:p>
          <a:p>
            <a:pPr marL="171450" marR="0" lvl="0" indent="0" algn="l" rtl="0">
              <a:lnSpc>
                <a:spcPct val="100000"/>
              </a:lnSpc>
              <a:spcBef>
                <a:spcPts val="0"/>
              </a:spcBef>
              <a:spcAft>
                <a:spcPts val="0"/>
              </a:spcAft>
              <a:buClr>
                <a:srgbClr val="000000"/>
              </a:buClr>
              <a:buSzPts val="1100"/>
              <a:buFont typeface="Arial"/>
              <a:buNone/>
            </a:pPr>
            <a:endParaRPr sz="13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SG" sz="1300" b="1" i="0" u="none" strike="noStrike" cap="none">
                <a:solidFill>
                  <a:srgbClr val="222222"/>
                </a:solidFill>
                <a:latin typeface="Arial"/>
                <a:ea typeface="Arial"/>
                <a:cs typeface="Arial"/>
                <a:sym typeface="Arial"/>
              </a:rPr>
              <a:t>DEAF ACCESS SERVICES – SIGN LANGUAGE INTERPRETATION</a:t>
            </a:r>
            <a:endParaRPr/>
          </a:p>
          <a:p>
            <a:pPr marL="342900" marR="0" lvl="0" indent="0" algn="l" rtl="0">
              <a:lnSpc>
                <a:spcPct val="100000"/>
              </a:lnSpc>
              <a:spcBef>
                <a:spcPts val="0"/>
              </a:spcBef>
              <a:spcAft>
                <a:spcPts val="0"/>
              </a:spcAft>
              <a:buClr>
                <a:srgbClr val="000000"/>
              </a:buClr>
              <a:buSzPts val="1100"/>
              <a:buFont typeface="Arial"/>
              <a:buNone/>
            </a:pPr>
            <a:endParaRPr sz="13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SG" sz="1300" b="1" i="0" u="none" strike="noStrike" cap="none">
                <a:solidFill>
                  <a:srgbClr val="222222"/>
                </a:solidFill>
                <a:latin typeface="Arial"/>
                <a:ea typeface="Arial"/>
                <a:cs typeface="Arial"/>
                <a:sym typeface="Arial"/>
              </a:rPr>
              <a:t>DEAF ACCESS SERVICES – NOTETAKING</a:t>
            </a:r>
            <a:endParaRPr/>
          </a:p>
          <a:p>
            <a:pPr marL="0" marR="0" lvl="0" indent="0" algn="l" rtl="0">
              <a:lnSpc>
                <a:spcPct val="100000"/>
              </a:lnSpc>
              <a:spcBef>
                <a:spcPts val="0"/>
              </a:spcBef>
              <a:spcAft>
                <a:spcPts val="0"/>
              </a:spcAft>
              <a:buClr>
                <a:srgbClr val="000000"/>
              </a:buClr>
              <a:buSzPts val="1100"/>
              <a:buFont typeface="Arial"/>
              <a:buNone/>
            </a:pPr>
            <a:endParaRPr sz="1300" b="1" i="0" u="none" strike="noStrike" cap="none">
              <a:solidFill>
                <a:srgbClr val="222222"/>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300"/>
              <a:buFont typeface="Arial"/>
              <a:buNone/>
            </a:pPr>
            <a:r>
              <a:rPr lang="en-SG" sz="1300" b="1" i="0" u="none" strike="noStrike" cap="none">
                <a:solidFill>
                  <a:srgbClr val="222222"/>
                </a:solidFill>
                <a:latin typeface="Arial"/>
                <a:ea typeface="Arial"/>
                <a:cs typeface="Arial"/>
                <a:sym typeface="Arial"/>
              </a:rPr>
              <a:t>LITTLE HANDS BILINGUAL BICULTURAL PROGRAMME </a:t>
            </a:r>
            <a:endParaRPr/>
          </a:p>
          <a:p>
            <a:pPr marL="0" marR="0" lvl="0" indent="0" algn="l" rtl="0">
              <a:lnSpc>
                <a:spcPct val="100000"/>
              </a:lnSpc>
              <a:spcBef>
                <a:spcPts val="0"/>
              </a:spcBef>
              <a:spcAft>
                <a:spcPts val="0"/>
              </a:spcAft>
              <a:buClr>
                <a:srgbClr val="000000"/>
              </a:buClr>
              <a:buSzPts val="1300"/>
              <a:buFont typeface="Arial"/>
              <a:buNone/>
            </a:pPr>
            <a:endParaRPr sz="1300" b="1"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SG" sz="1300" b="1" i="0" u="none" strike="noStrike" cap="none">
                <a:solidFill>
                  <a:srgbClr val="222222"/>
                </a:solidFill>
                <a:latin typeface="Arial"/>
                <a:ea typeface="Arial"/>
                <a:cs typeface="Arial"/>
                <a:sym typeface="Arial"/>
              </a:rPr>
              <a:t>DEAF EDUCATION</a:t>
            </a:r>
            <a:endParaRPr/>
          </a:p>
          <a:p>
            <a:pPr marL="0" marR="0" lvl="0" indent="0" algn="l" rtl="0">
              <a:lnSpc>
                <a:spcPct val="100000"/>
              </a:lnSpc>
              <a:spcBef>
                <a:spcPts val="0"/>
              </a:spcBef>
              <a:spcAft>
                <a:spcPts val="0"/>
              </a:spcAft>
              <a:buClr>
                <a:srgbClr val="000000"/>
              </a:buClr>
              <a:buSzPts val="1100"/>
              <a:buFont typeface="Arial"/>
              <a:buNone/>
            </a:pPr>
            <a:endParaRPr sz="1300" b="1"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SG" sz="1300" b="1" i="0" u="none" strike="noStrike" cap="none">
                <a:solidFill>
                  <a:srgbClr val="222222"/>
                </a:solidFill>
                <a:latin typeface="Arial"/>
                <a:ea typeface="Arial"/>
                <a:cs typeface="Arial"/>
                <a:sym typeface="Arial"/>
              </a:rPr>
              <a:t>OPERATIONS DEVELOPMENT &amp; ENHANCEMENTS</a:t>
            </a:r>
            <a:endParaRPr sz="1300" b="0" i="0" u="none" strike="noStrike" cap="none">
              <a:solidFill>
                <a:srgbClr val="222222"/>
              </a:solidFill>
              <a:latin typeface="Arial"/>
              <a:ea typeface="Arial"/>
              <a:cs typeface="Arial"/>
              <a:sym typeface="Arial"/>
            </a:endParaRPr>
          </a:p>
        </p:txBody>
      </p:sp>
      <p:sp>
        <p:nvSpPr>
          <p:cNvPr id="316" name="Google Shape;316;p54"/>
          <p:cNvSpPr txBox="1"/>
          <p:nvPr/>
        </p:nvSpPr>
        <p:spPr>
          <a:xfrm>
            <a:off x="314209" y="4285850"/>
            <a:ext cx="131825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SG" sz="1800" b="1" i="0" u="none" strike="noStrike" cap="none">
                <a:solidFill>
                  <a:srgbClr val="3F3F3F"/>
                </a:solidFill>
                <a:latin typeface="Arial"/>
                <a:ea typeface="Arial"/>
                <a:cs typeface="Arial"/>
                <a:sym typeface="Arial"/>
              </a:rPr>
              <a:t>Core Services</a:t>
            </a:r>
            <a:endParaRPr sz="1800" b="1" i="0" u="none" strike="noStrike" cap="none">
              <a:solidFill>
                <a:srgbClr val="3F3F3F"/>
              </a:solidFill>
              <a:latin typeface="Arial"/>
              <a:ea typeface="Arial"/>
              <a:cs typeface="Arial"/>
              <a:sym typeface="Arial"/>
            </a:endParaRPr>
          </a:p>
        </p:txBody>
      </p:sp>
      <p:sp>
        <p:nvSpPr>
          <p:cNvPr id="317" name="Google Shape;317;p54"/>
          <p:cNvSpPr txBox="1"/>
          <p:nvPr/>
        </p:nvSpPr>
        <p:spPr>
          <a:xfrm>
            <a:off x="314209" y="1733041"/>
            <a:ext cx="131825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SG" sz="1800" b="1" i="0" u="none" strike="noStrike" cap="none">
                <a:solidFill>
                  <a:srgbClr val="B35100"/>
                </a:solidFill>
                <a:latin typeface="Arial"/>
                <a:ea typeface="Arial"/>
                <a:cs typeface="Arial"/>
                <a:sym typeface="Arial"/>
              </a:rPr>
              <a:t>Strategic Initiatives</a:t>
            </a:r>
            <a:endParaRPr sz="1800" b="1" i="0" u="none" strike="noStrike" cap="none">
              <a:solidFill>
                <a:srgbClr val="B35100"/>
              </a:solidFill>
              <a:latin typeface="Arial"/>
              <a:ea typeface="Arial"/>
              <a:cs typeface="Arial"/>
              <a:sym typeface="Arial"/>
            </a:endParaRPr>
          </a:p>
        </p:txBody>
      </p:sp>
      <p:sp>
        <p:nvSpPr>
          <p:cNvPr id="318" name="Google Shape;318;p54"/>
          <p:cNvSpPr txBox="1"/>
          <p:nvPr/>
        </p:nvSpPr>
        <p:spPr>
          <a:xfrm>
            <a:off x="1797917" y="1909321"/>
            <a:ext cx="1018306" cy="292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SG" sz="1300" b="1" i="0" u="none" strike="noStrike" cap="none">
                <a:solidFill>
                  <a:srgbClr val="B35100"/>
                </a:solidFill>
                <a:latin typeface="Arial"/>
                <a:ea typeface="Arial"/>
                <a:cs typeface="Arial"/>
                <a:sym typeface="Arial"/>
              </a:rPr>
              <a:t>Inclusion</a:t>
            </a:r>
            <a:endParaRPr sz="1300" b="0" i="0" u="none" strike="noStrike" cap="none">
              <a:solidFill>
                <a:srgbClr val="B35100"/>
              </a:solidFill>
              <a:latin typeface="Arial"/>
              <a:ea typeface="Arial"/>
              <a:cs typeface="Arial"/>
              <a:sym typeface="Arial"/>
            </a:endParaRPr>
          </a:p>
        </p:txBody>
      </p:sp>
      <p:sp>
        <p:nvSpPr>
          <p:cNvPr id="319" name="Google Shape;319;p54"/>
          <p:cNvSpPr txBox="1"/>
          <p:nvPr/>
        </p:nvSpPr>
        <p:spPr>
          <a:xfrm>
            <a:off x="3180058" y="1909321"/>
            <a:ext cx="1103448" cy="292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SG" sz="1300" b="1" i="0" u="none" strike="noStrike" cap="none">
                <a:solidFill>
                  <a:srgbClr val="B35100"/>
                </a:solidFill>
                <a:latin typeface="Arial"/>
                <a:ea typeface="Arial"/>
                <a:cs typeface="Arial"/>
                <a:sym typeface="Arial"/>
              </a:rPr>
              <a:t>Innovation</a:t>
            </a:r>
            <a:endParaRPr sz="1300" b="0" i="0" u="none" strike="noStrike" cap="none">
              <a:solidFill>
                <a:srgbClr val="B35100"/>
              </a:solidFill>
              <a:latin typeface="Arial"/>
              <a:ea typeface="Arial"/>
              <a:cs typeface="Arial"/>
              <a:sym typeface="Arial"/>
            </a:endParaRPr>
          </a:p>
        </p:txBody>
      </p:sp>
      <p:sp>
        <p:nvSpPr>
          <p:cNvPr id="320" name="Google Shape;320;p54"/>
          <p:cNvSpPr txBox="1"/>
          <p:nvPr/>
        </p:nvSpPr>
        <p:spPr>
          <a:xfrm>
            <a:off x="4449885" y="1909321"/>
            <a:ext cx="1242604" cy="292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SG" sz="1300" b="1" i="0" u="none" strike="noStrike" cap="none">
                <a:solidFill>
                  <a:srgbClr val="B35100"/>
                </a:solidFill>
                <a:latin typeface="Arial"/>
                <a:ea typeface="Arial"/>
                <a:cs typeface="Arial"/>
                <a:sym typeface="Arial"/>
              </a:rPr>
              <a:t>Empowered</a:t>
            </a:r>
            <a:endParaRPr sz="1300" b="0" i="0" u="none" strike="noStrike" cap="none">
              <a:solidFill>
                <a:srgbClr val="B35100"/>
              </a:solidFill>
              <a:latin typeface="Arial"/>
              <a:ea typeface="Arial"/>
              <a:cs typeface="Arial"/>
              <a:sym typeface="Arial"/>
            </a:endParaRPr>
          </a:p>
        </p:txBody>
      </p:sp>
      <p:sp>
        <p:nvSpPr>
          <p:cNvPr id="321" name="Google Shape;321;p54"/>
          <p:cNvSpPr txBox="1"/>
          <p:nvPr/>
        </p:nvSpPr>
        <p:spPr>
          <a:xfrm>
            <a:off x="5793475" y="1909321"/>
            <a:ext cx="1242604" cy="292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SG" sz="1300" b="1" i="0" u="none" strike="noStrike" cap="none">
                <a:solidFill>
                  <a:srgbClr val="B35100"/>
                </a:solidFill>
                <a:latin typeface="Arial"/>
                <a:ea typeface="Arial"/>
                <a:cs typeface="Arial"/>
                <a:sym typeface="Arial"/>
              </a:rPr>
              <a:t>Employment</a:t>
            </a:r>
            <a:endParaRPr sz="1300" b="0" i="0" u="none" strike="noStrike" cap="none">
              <a:solidFill>
                <a:srgbClr val="B35100"/>
              </a:solidFill>
              <a:latin typeface="Arial"/>
              <a:ea typeface="Arial"/>
              <a:cs typeface="Arial"/>
              <a:sym typeface="Arial"/>
            </a:endParaRPr>
          </a:p>
        </p:txBody>
      </p:sp>
      <p:sp>
        <p:nvSpPr>
          <p:cNvPr id="322" name="Google Shape;322;p54"/>
          <p:cNvSpPr txBox="1"/>
          <p:nvPr/>
        </p:nvSpPr>
        <p:spPr>
          <a:xfrm>
            <a:off x="7244620" y="1909321"/>
            <a:ext cx="1078574" cy="292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SG" sz="1300" b="1" i="0" u="none" strike="noStrike" cap="none">
                <a:solidFill>
                  <a:srgbClr val="B35100"/>
                </a:solidFill>
                <a:latin typeface="Arial"/>
                <a:ea typeface="Arial"/>
                <a:cs typeface="Arial"/>
                <a:sym typeface="Arial"/>
              </a:rPr>
              <a:t>Valued</a:t>
            </a:r>
            <a:endParaRPr sz="1300" b="0" i="0" u="none" strike="noStrike" cap="none">
              <a:solidFill>
                <a:srgbClr val="B35100"/>
              </a:solidFill>
              <a:latin typeface="Arial"/>
              <a:ea typeface="Arial"/>
              <a:cs typeface="Arial"/>
              <a:sym typeface="Arial"/>
            </a:endParaRPr>
          </a:p>
        </p:txBody>
      </p:sp>
      <p:sp>
        <p:nvSpPr>
          <p:cNvPr id="323" name="Google Shape;323;p54"/>
          <p:cNvSpPr txBox="1"/>
          <p:nvPr/>
        </p:nvSpPr>
        <p:spPr>
          <a:xfrm>
            <a:off x="8505581" y="1909321"/>
            <a:ext cx="859958" cy="292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SG" sz="1300" b="1" i="0" u="none" strike="noStrike" cap="none">
                <a:solidFill>
                  <a:srgbClr val="B35100"/>
                </a:solidFill>
                <a:latin typeface="Arial"/>
                <a:ea typeface="Arial"/>
                <a:cs typeface="Arial"/>
                <a:sym typeface="Arial"/>
              </a:rPr>
              <a:t>Health</a:t>
            </a:r>
            <a:endParaRPr sz="1300" b="0" i="0" u="none" strike="noStrike" cap="none">
              <a:solidFill>
                <a:srgbClr val="B35100"/>
              </a:solidFill>
              <a:latin typeface="Arial"/>
              <a:ea typeface="Arial"/>
              <a:cs typeface="Arial"/>
              <a:sym typeface="Arial"/>
            </a:endParaRPr>
          </a:p>
        </p:txBody>
      </p:sp>
      <p:sp>
        <p:nvSpPr>
          <p:cNvPr id="324" name="Google Shape;324;p54"/>
          <p:cNvSpPr txBox="1"/>
          <p:nvPr/>
        </p:nvSpPr>
        <p:spPr>
          <a:xfrm>
            <a:off x="9999287" y="3497252"/>
            <a:ext cx="131825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SG" sz="1800" b="1" i="0" u="none" strike="noStrike" cap="none">
                <a:solidFill>
                  <a:schemeClr val="lt1"/>
                </a:solidFill>
                <a:latin typeface="Arial"/>
                <a:ea typeface="Arial"/>
                <a:cs typeface="Arial"/>
                <a:sym typeface="Arial"/>
              </a:rPr>
              <a:t>SADeaf</a:t>
            </a:r>
            <a:endParaRPr sz="18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SG" sz="1800" b="1" i="0" u="none" strike="noStrike" cap="none">
                <a:solidFill>
                  <a:schemeClr val="lt1"/>
                </a:solidFill>
                <a:latin typeface="Arial"/>
                <a:ea typeface="Arial"/>
                <a:cs typeface="Arial"/>
                <a:sym typeface="Arial"/>
              </a:rPr>
              <a:t>Programs and Services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
          <p:cNvSpPr txBox="1"/>
          <p:nvPr/>
        </p:nvSpPr>
        <p:spPr>
          <a:xfrm>
            <a:off x="477625" y="1262131"/>
            <a:ext cx="11236800" cy="5107200"/>
          </a:xfrm>
          <a:prstGeom prst="rect">
            <a:avLst/>
          </a:prstGeom>
          <a:noFill/>
          <a:ln>
            <a:noFill/>
          </a:ln>
        </p:spPr>
        <p:txBody>
          <a:bodyPr spcFirstLastPara="1" wrap="square" lIns="68550" tIns="68550" rIns="68550" bIns="6855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SG" sz="1200" b="1" i="0" u="sng" strike="noStrike" cap="none">
                <a:solidFill>
                  <a:srgbClr val="000000"/>
                </a:solidFill>
                <a:latin typeface="Arial"/>
                <a:ea typeface="Arial"/>
                <a:cs typeface="Arial"/>
                <a:sym typeface="Arial"/>
              </a:rPr>
              <a:t>COMMUNITY SERVICES</a:t>
            </a:r>
            <a:endParaRPr sz="1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SG" sz="1200" b="0" i="0" u="none" strike="noStrike" cap="none">
                <a:solidFill>
                  <a:srgbClr val="000000"/>
                </a:solidFill>
                <a:latin typeface="Arial"/>
                <a:ea typeface="Arial"/>
                <a:cs typeface="Arial"/>
                <a:sym typeface="Arial"/>
              </a:rPr>
              <a:t>1. To advocate for equal job opportunities and work towards gainful employment of our Deaf/HoH/Deafblind community.</a:t>
            </a:r>
            <a:endParaRPr/>
          </a:p>
          <a:p>
            <a:pPr marL="0" marR="0" lvl="0" indent="0" algn="just" rtl="0">
              <a:lnSpc>
                <a:spcPct val="100000"/>
              </a:lnSpc>
              <a:spcBef>
                <a:spcPts val="0"/>
              </a:spcBef>
              <a:spcAft>
                <a:spcPts val="0"/>
              </a:spcAft>
              <a:buClr>
                <a:srgbClr val="000000"/>
              </a:buClr>
              <a:buSzPts val="1200"/>
              <a:buFont typeface="Arial"/>
              <a:buNone/>
            </a:pPr>
            <a:r>
              <a:rPr lang="en-SG" sz="1200" b="0" i="0" u="none" strike="noStrike" cap="none">
                <a:solidFill>
                  <a:srgbClr val="000000"/>
                </a:solidFill>
                <a:latin typeface="Arial"/>
                <a:ea typeface="Arial"/>
                <a:cs typeface="Arial"/>
                <a:sym typeface="Arial"/>
              </a:rPr>
              <a:t>2. To provide training and support for Deafblind persons and equip them with skills for communication and daily living to lead independent lives.</a:t>
            </a:r>
            <a:endParaRPr/>
          </a:p>
          <a:p>
            <a:pPr marL="0" marR="0" lvl="0" indent="0" algn="just" rtl="0">
              <a:lnSpc>
                <a:spcPct val="100000"/>
              </a:lnSpc>
              <a:spcBef>
                <a:spcPts val="0"/>
              </a:spcBef>
              <a:spcAft>
                <a:spcPts val="0"/>
              </a:spcAft>
              <a:buClr>
                <a:srgbClr val="000000"/>
              </a:buClr>
              <a:buSzPts val="1200"/>
              <a:buFont typeface="Arial"/>
              <a:buNone/>
            </a:pPr>
            <a:r>
              <a:rPr lang="en-SG" sz="1200" b="0" i="0" u="none" strike="noStrike" cap="none">
                <a:solidFill>
                  <a:srgbClr val="000000"/>
                </a:solidFill>
                <a:latin typeface="Arial"/>
                <a:ea typeface="Arial"/>
                <a:cs typeface="Arial"/>
                <a:sym typeface="Arial"/>
              </a:rPr>
              <a:t>3. To use technology to help the Deaf/HoH/Deafblind to be tech savvy.</a:t>
            </a:r>
            <a:endParaRPr/>
          </a:p>
          <a:p>
            <a:pPr marL="0" marR="0" lvl="0" indent="0" algn="l" rtl="0">
              <a:lnSpc>
                <a:spcPct val="100000"/>
              </a:lnSpc>
              <a:spcBef>
                <a:spcPts val="0"/>
              </a:spcBef>
              <a:spcAft>
                <a:spcPts val="0"/>
              </a:spcAft>
              <a:buClr>
                <a:srgbClr val="000000"/>
              </a:buClr>
              <a:buSzPts val="18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SG" sz="1200" b="1" i="0" u="sng" strike="noStrike" cap="none">
                <a:solidFill>
                  <a:srgbClr val="222222"/>
                </a:solidFill>
                <a:latin typeface="Arial"/>
                <a:ea typeface="Arial"/>
                <a:cs typeface="Arial"/>
                <a:sym typeface="Arial"/>
              </a:rPr>
              <a:t>ITINERANT SUPPORT SERVICE </a:t>
            </a:r>
            <a:endParaRPr/>
          </a:p>
          <a:p>
            <a:pPr marL="0" marR="0" lvl="0" indent="0" algn="l" rtl="0">
              <a:lnSpc>
                <a:spcPct val="100000"/>
              </a:lnSpc>
              <a:spcBef>
                <a:spcPts val="0"/>
              </a:spcBef>
              <a:spcAft>
                <a:spcPts val="0"/>
              </a:spcAft>
              <a:buClr>
                <a:srgbClr val="000000"/>
              </a:buClr>
              <a:buSzPts val="1800"/>
              <a:buFont typeface="Arial"/>
              <a:buNone/>
            </a:pPr>
            <a:r>
              <a:rPr lang="en-SG" sz="1200" b="0" i="0" u="none" strike="noStrike" cap="none">
                <a:solidFill>
                  <a:srgbClr val="222222"/>
                </a:solidFill>
                <a:latin typeface="Arial"/>
                <a:ea typeface="Arial"/>
                <a:cs typeface="Arial"/>
                <a:sym typeface="Arial"/>
              </a:rPr>
              <a:t> 1. To support students with hearing loss. We promote  integration by equipping students, families and schools with strategies and advocacy skills to cope with hearing loss.</a:t>
            </a:r>
            <a:endParaRPr/>
          </a:p>
          <a:p>
            <a:pPr marL="0" marR="0" lvl="0" indent="0" algn="l" rtl="0">
              <a:lnSpc>
                <a:spcPct val="100000"/>
              </a:lnSpc>
              <a:spcBef>
                <a:spcPts val="0"/>
              </a:spcBef>
              <a:spcAft>
                <a:spcPts val="0"/>
              </a:spcAft>
              <a:buClr>
                <a:srgbClr val="000000"/>
              </a:buClr>
              <a:buSzPts val="1800"/>
              <a:buFont typeface="Arial"/>
              <a:buNone/>
            </a:pPr>
            <a:r>
              <a:rPr lang="en-SG" sz="1200" b="0" i="0" u="none" strike="noStrike" cap="none">
                <a:solidFill>
                  <a:srgbClr val="222222"/>
                </a:solidFill>
                <a:latin typeface="Arial"/>
                <a:ea typeface="Arial"/>
                <a:cs typeface="Arial"/>
                <a:sym typeface="Arial"/>
              </a:rPr>
              <a:t>2. With a multidisciplinary team, ISS strives to nurture our students into confident and independent individuals who are well-integrated with the society.</a:t>
            </a:r>
            <a:endParaRPr/>
          </a:p>
          <a:p>
            <a:pPr marL="0" marR="0" lvl="0" indent="0" algn="l" rtl="0">
              <a:lnSpc>
                <a:spcPct val="100000"/>
              </a:lnSpc>
              <a:spcBef>
                <a:spcPts val="0"/>
              </a:spcBef>
              <a:spcAft>
                <a:spcPts val="0"/>
              </a:spcAft>
              <a:buClr>
                <a:srgbClr val="000000"/>
              </a:buClr>
              <a:buSzPts val="1800"/>
              <a:buFont typeface="Arial"/>
              <a:buNone/>
            </a:pPr>
            <a:endParaRPr sz="1200" b="0" i="0" u="none"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SG" sz="1200" b="1" i="0" u="sng" strike="noStrike" cap="none">
                <a:solidFill>
                  <a:srgbClr val="222222"/>
                </a:solidFill>
                <a:latin typeface="Arial"/>
                <a:ea typeface="Arial"/>
                <a:cs typeface="Arial"/>
                <a:sym typeface="Arial"/>
              </a:rPr>
              <a:t>HEARING CARE CENTRE</a:t>
            </a:r>
            <a:endParaRPr/>
          </a:p>
          <a:p>
            <a:pPr marL="0" marR="0" lvl="0" indent="0" algn="l" rtl="0">
              <a:lnSpc>
                <a:spcPct val="100000"/>
              </a:lnSpc>
              <a:spcBef>
                <a:spcPts val="0"/>
              </a:spcBef>
              <a:spcAft>
                <a:spcPts val="0"/>
              </a:spcAft>
              <a:buClr>
                <a:srgbClr val="000000"/>
              </a:buClr>
              <a:buSzPts val="1800"/>
              <a:buFont typeface="Arial"/>
              <a:buNone/>
            </a:pPr>
            <a:r>
              <a:rPr lang="en-SG" sz="1200" b="0" i="0" u="none" strike="noStrike" cap="none">
                <a:solidFill>
                  <a:srgbClr val="222222"/>
                </a:solidFill>
                <a:latin typeface="Arial"/>
                <a:ea typeface="Arial"/>
                <a:cs typeface="Arial"/>
                <a:sym typeface="Arial"/>
              </a:rPr>
              <a:t>1. To assist in preserving residual hearing of the Deaf/HOH/DeafBlind community and develop auditory processing ability through appropriate means.</a:t>
            </a:r>
            <a:endParaRPr/>
          </a:p>
          <a:p>
            <a:pPr marL="0" marR="0" lvl="0" indent="0" algn="l" rtl="0">
              <a:lnSpc>
                <a:spcPct val="100000"/>
              </a:lnSpc>
              <a:spcBef>
                <a:spcPts val="0"/>
              </a:spcBef>
              <a:spcAft>
                <a:spcPts val="0"/>
              </a:spcAft>
              <a:buClr>
                <a:srgbClr val="000000"/>
              </a:buClr>
              <a:buSzPts val="1800"/>
              <a:buFont typeface="Arial"/>
              <a:buNone/>
            </a:pPr>
            <a:r>
              <a:rPr lang="en-SG" sz="1200" b="0" i="0" u="none" strike="noStrike" cap="none">
                <a:solidFill>
                  <a:srgbClr val="222222"/>
                </a:solidFill>
                <a:latin typeface="Arial"/>
                <a:ea typeface="Arial"/>
                <a:cs typeface="Arial"/>
                <a:sym typeface="Arial"/>
              </a:rPr>
              <a:t>2. To provide affordable or free quality hearing care services to all registered clients and members of the SADeaf.</a:t>
            </a:r>
            <a:endParaRPr/>
          </a:p>
          <a:p>
            <a:pPr marL="0" marR="0" lvl="0" indent="0" algn="l" rtl="0">
              <a:lnSpc>
                <a:spcPct val="100000"/>
              </a:lnSpc>
              <a:spcBef>
                <a:spcPts val="0"/>
              </a:spcBef>
              <a:spcAft>
                <a:spcPts val="0"/>
              </a:spcAft>
              <a:buClr>
                <a:srgbClr val="000000"/>
              </a:buClr>
              <a:buSzPts val="1100"/>
              <a:buFont typeface="Arial"/>
              <a:buNone/>
            </a:pPr>
            <a:endParaRPr sz="1200" b="1" i="0" u="sng" strike="noStrike" cap="none">
              <a:solidFill>
                <a:srgbClr val="22222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SG" sz="1200" b="1" i="0" u="sng" strike="noStrike" cap="none">
                <a:solidFill>
                  <a:srgbClr val="222222"/>
                </a:solidFill>
                <a:latin typeface="Arial"/>
                <a:ea typeface="Arial"/>
                <a:cs typeface="Arial"/>
                <a:sym typeface="Arial"/>
              </a:rPr>
              <a:t>DEAF ACCESS SERVICES – SIGN LANGUAGE</a:t>
            </a:r>
            <a:endParaRPr sz="1200" b="1" i="0" u="none" strike="noStrike" cap="none">
              <a:solidFill>
                <a:srgbClr val="222222"/>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SG" sz="1200" b="0" i="0" u="none" strike="noStrike" cap="none">
                <a:solidFill>
                  <a:srgbClr val="222222"/>
                </a:solidFill>
                <a:latin typeface="Arial"/>
                <a:ea typeface="Arial"/>
                <a:cs typeface="Arial"/>
                <a:sym typeface="Arial"/>
              </a:rPr>
              <a:t>1. To research and develop the Singapore Sign Language (SgSL), including curriculum, materials, corpus and sign bank.</a:t>
            </a:r>
            <a:endParaRPr sz="1200" b="0" i="0" u="none" strike="noStrike" cap="none">
              <a:solidFill>
                <a:srgbClr val="222222"/>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SG" sz="1200" b="0" i="0" u="none" strike="noStrike" cap="none">
                <a:solidFill>
                  <a:srgbClr val="222222"/>
                </a:solidFill>
                <a:latin typeface="Arial"/>
                <a:ea typeface="Arial"/>
                <a:cs typeface="Arial"/>
                <a:sym typeface="Arial"/>
              </a:rPr>
              <a:t>2. To conduct training of sign language instructors.</a:t>
            </a:r>
            <a:endParaRPr sz="1200" b="0" i="0" u="none" strike="noStrike" cap="none">
              <a:solidFill>
                <a:srgbClr val="222222"/>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SG" sz="1200" b="0" i="0" u="none" strike="noStrike" cap="none">
                <a:solidFill>
                  <a:srgbClr val="222222"/>
                </a:solidFill>
                <a:latin typeface="Arial"/>
                <a:ea typeface="Arial"/>
                <a:cs typeface="Arial"/>
                <a:sym typeface="Arial"/>
              </a:rPr>
              <a:t>3. To develop and nurture Deaf youths to become future leaders of the Deaf community. </a:t>
            </a:r>
            <a:endParaRPr sz="1200" b="0" i="0" u="none" strike="noStrike" cap="none">
              <a:solidFill>
                <a:srgbClr val="222222"/>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SG" sz="1200" b="0" i="0" u="none" strike="noStrike" cap="none">
                <a:solidFill>
                  <a:srgbClr val="222222"/>
                </a:solidFill>
                <a:latin typeface="Arial"/>
                <a:ea typeface="Arial"/>
                <a:cs typeface="Arial"/>
                <a:sym typeface="Arial"/>
              </a:rPr>
              <a:t>4. To conduct Baby Sign classes for parents of hearing babies.</a:t>
            </a:r>
            <a:r>
              <a:rPr lang="en-SG" sz="1200">
                <a:solidFill>
                  <a:srgbClr val="222222"/>
                </a:solidFill>
              </a:rPr>
              <a:t> </a:t>
            </a:r>
            <a:r>
              <a:rPr lang="en-SG" sz="1200">
                <a:solidFill>
                  <a:schemeClr val="accent1"/>
                </a:solidFill>
              </a:rPr>
              <a:t> </a:t>
            </a:r>
            <a:endParaRPr sz="1200" b="0" i="0" u="none" strike="noStrike" cap="none">
              <a:solidFill>
                <a:schemeClr val="accent1"/>
              </a:solidFill>
              <a:latin typeface="Arial"/>
              <a:ea typeface="Arial"/>
              <a:cs typeface="Arial"/>
              <a:sym typeface="Arial"/>
            </a:endParaRPr>
          </a:p>
          <a:p>
            <a:pPr marL="89999" marR="0" lvl="0" indent="0" algn="l" rtl="0">
              <a:lnSpc>
                <a:spcPct val="100000"/>
              </a:lnSpc>
              <a:spcBef>
                <a:spcPts val="0"/>
              </a:spcBef>
              <a:spcAft>
                <a:spcPts val="0"/>
              </a:spcAft>
              <a:buClr>
                <a:srgbClr val="000000"/>
              </a:buClr>
              <a:buSzPts val="1100"/>
              <a:buFont typeface="Arial"/>
              <a:buNone/>
            </a:pPr>
            <a:endParaRPr sz="1200" b="0"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SG" sz="1200" b="1" i="0" u="sng" strike="noStrike" cap="none">
                <a:solidFill>
                  <a:srgbClr val="222222"/>
                </a:solidFill>
                <a:latin typeface="Arial"/>
                <a:ea typeface="Arial"/>
                <a:cs typeface="Arial"/>
                <a:sym typeface="Arial"/>
              </a:rPr>
              <a:t>DEAF ACCESS SERVICES – TRAINING</a:t>
            </a:r>
            <a:endParaRPr sz="1200" b="1" i="0" u="sng" strike="noStrike" cap="none">
              <a:solidFill>
                <a:srgbClr val="222222"/>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SG" sz="1200" b="0" i="0" u="none" strike="noStrike" cap="none">
                <a:solidFill>
                  <a:srgbClr val="222222"/>
                </a:solidFill>
                <a:latin typeface="Arial"/>
                <a:ea typeface="Arial"/>
                <a:cs typeface="Arial"/>
                <a:sym typeface="Arial"/>
              </a:rPr>
              <a:t>1. To conduct courses on Deaf Education modules  for teachers in designated schools for Deaf children, Sped Schools, EIPIC Centres  and  National Institute of Education.</a:t>
            </a:r>
            <a:endParaRPr sz="1200" b="0" i="0" u="none" strike="noStrike" cap="none">
              <a:solidFill>
                <a:srgbClr val="222222"/>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SG" sz="1200" b="0" i="0" u="none" strike="noStrike" cap="none">
                <a:solidFill>
                  <a:srgbClr val="222222"/>
                </a:solidFill>
                <a:latin typeface="Arial"/>
                <a:ea typeface="Arial"/>
                <a:cs typeface="Arial"/>
                <a:sym typeface="Arial"/>
              </a:rPr>
              <a:t>2. To conduct induction courses for relief teachers and new educators of the Deaf.</a:t>
            </a:r>
            <a:endParaRPr sz="1200" b="0" i="0" u="none" strike="noStrike" cap="none">
              <a:solidFill>
                <a:srgbClr val="222222"/>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SG" sz="1200" b="0" i="0" u="none" strike="noStrike" cap="none">
                <a:solidFill>
                  <a:srgbClr val="222222"/>
                </a:solidFill>
                <a:latin typeface="Arial"/>
                <a:ea typeface="Arial"/>
                <a:cs typeface="Arial"/>
                <a:sym typeface="Arial"/>
              </a:rPr>
              <a:t>3. To conduct sharing for SADeaf staff at least once yearly about  Deaf Education topics.</a:t>
            </a:r>
            <a:endParaRPr sz="1200" b="0" i="0" u="none" strike="noStrike" cap="none">
              <a:solidFill>
                <a:srgbClr val="222222"/>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None/>
            </a:pPr>
            <a:r>
              <a:rPr lang="en-SG" sz="1200" b="0" i="0" u="none" strike="noStrike" cap="none">
                <a:solidFill>
                  <a:srgbClr val="222222"/>
                </a:solidFill>
                <a:latin typeface="Arial"/>
                <a:ea typeface="Arial"/>
                <a:cs typeface="Arial"/>
                <a:sym typeface="Arial"/>
              </a:rPr>
              <a:t>4. To set up SADeaf library for staff, members and clients.</a:t>
            </a:r>
            <a:endParaRPr sz="1200" b="1" i="0" u="sng" strike="noStrike" cap="none">
              <a:solidFill>
                <a:srgbClr val="222222"/>
              </a:solidFill>
              <a:latin typeface="Arial"/>
              <a:ea typeface="Arial"/>
              <a:cs typeface="Arial"/>
              <a:sym typeface="Arial"/>
            </a:endParaRPr>
          </a:p>
          <a:p>
            <a:pPr marL="171450" marR="0" lvl="0" indent="-38100" algn="l" rtl="0">
              <a:lnSpc>
                <a:spcPct val="90000"/>
              </a:lnSpc>
              <a:spcBef>
                <a:spcPts val="0"/>
              </a:spcBef>
              <a:spcAft>
                <a:spcPts val="0"/>
              </a:spcAft>
              <a:buClr>
                <a:srgbClr val="000000"/>
              </a:buClr>
              <a:buSzPts val="2100"/>
              <a:buFont typeface="Arial"/>
              <a:buNone/>
            </a:pPr>
            <a:endParaRPr sz="1200" b="0" i="0" u="none" strike="noStrike" cap="none">
              <a:solidFill>
                <a:srgbClr val="222222"/>
              </a:solidFill>
              <a:latin typeface="Arial"/>
              <a:ea typeface="Arial"/>
              <a:cs typeface="Arial"/>
              <a:sym typeface="Arial"/>
            </a:endParaRPr>
          </a:p>
        </p:txBody>
      </p:sp>
      <p:sp>
        <p:nvSpPr>
          <p:cNvPr id="330" name="Google Shape;330;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SG"/>
              <a:t>9</a:t>
            </a:fld>
            <a:endParaRPr/>
          </a:p>
        </p:txBody>
      </p:sp>
      <p:sp>
        <p:nvSpPr>
          <p:cNvPr id="331" name="Google Shape;331;p5"/>
          <p:cNvSpPr txBox="1"/>
          <p:nvPr/>
        </p:nvSpPr>
        <p:spPr>
          <a:xfrm>
            <a:off x="461726" y="394934"/>
            <a:ext cx="10169698" cy="570076"/>
          </a:xfrm>
          <a:prstGeom prst="rect">
            <a:avLst/>
          </a:prstGeom>
          <a:noFill/>
          <a:ln>
            <a:noFill/>
          </a:ln>
        </p:spPr>
        <p:txBody>
          <a:bodyPr spcFirstLastPara="1" wrap="square" lIns="25400" tIns="25400" rIns="25400" bIns="25400" anchor="ctr" anchorCtr="0">
            <a:noAutofit/>
          </a:bodyPr>
          <a:lstStyle/>
          <a:p>
            <a:pPr marL="0" marR="0" lvl="0" indent="0" algn="l" rtl="0">
              <a:lnSpc>
                <a:spcPct val="94642"/>
              </a:lnSpc>
              <a:spcBef>
                <a:spcPts val="0"/>
              </a:spcBef>
              <a:spcAft>
                <a:spcPts val="0"/>
              </a:spcAft>
              <a:buNone/>
            </a:pPr>
            <a:r>
              <a:rPr lang="en-SG" sz="2800" b="1" i="0" u="none" strike="noStrike" cap="none">
                <a:solidFill>
                  <a:srgbClr val="000000"/>
                </a:solidFill>
                <a:latin typeface="Century Gothic"/>
                <a:ea typeface="Century Gothic"/>
                <a:cs typeface="Century Gothic"/>
                <a:sym typeface="Century Gothic"/>
              </a:rPr>
              <a:t>We continue to push our core operations’ boundaries and set higher targets to make a bigger impact to our community (1/4)</a:t>
            </a:r>
            <a:endParaRPr sz="2800" b="1" i="0" u="none" strike="noStrike" cap="none">
              <a:solidFill>
                <a:srgbClr val="000000"/>
              </a:solidFill>
              <a:latin typeface="Century Gothic"/>
              <a:ea typeface="Century Gothic"/>
              <a:cs typeface="Century Gothic"/>
              <a:sym typeface="Century Gothic"/>
            </a:endParaRPr>
          </a:p>
        </p:txBody>
      </p:sp>
      <p:pic>
        <p:nvPicPr>
          <p:cNvPr id="332" name="Google Shape;332;p5"/>
          <p:cNvPicPr preferRelativeResize="0"/>
          <p:nvPr/>
        </p:nvPicPr>
        <p:blipFill rotWithShape="1">
          <a:blip r:embed="rId3">
            <a:alphaModFix/>
          </a:blip>
          <a:srcRect/>
          <a:stretch/>
        </p:blipFill>
        <p:spPr>
          <a:xfrm>
            <a:off x="10130828" y="-1"/>
            <a:ext cx="2061174" cy="157276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2357</Words>
  <Application>Microsoft Office PowerPoint</Application>
  <PresentationFormat>Widescreen</PresentationFormat>
  <Paragraphs>258</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Open Sans</vt:lpstr>
      <vt:lpstr>Calibri</vt:lpstr>
      <vt:lpstr>Century Gothic</vt:lpstr>
      <vt:lpstr>Arial</vt:lpstr>
      <vt:lpstr>PT Sans Narrow</vt:lpstr>
      <vt:lpstr>Office Theme</vt:lpstr>
      <vt:lpstr>Tropic</vt:lpstr>
      <vt:lpstr>THE SINGAPORE ASSOCIATION FOR THE DEAF  Strategic Plan 2021 ~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Annual KPI Targets for Core Services 2024/2025 </vt:lpstr>
      <vt:lpstr>Annual KPI Targets for Core Services 2024/2025 </vt:lpstr>
      <vt:lpstr>Annual KPI Targets for Core Services 2024/2025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SINGAPORE ASSOCIATION FOR THE DEAF  Strategic Plan 2021 ~ 2025</dc:title>
  <dc:creator>Judy</dc:creator>
  <cp:lastModifiedBy>Judy Lim</cp:lastModifiedBy>
  <cp:revision>1</cp:revision>
  <dcterms:created xsi:type="dcterms:W3CDTF">2022-05-30T07:33:20Z</dcterms:created>
  <dcterms:modified xsi:type="dcterms:W3CDTF">2024-02-29T08:13:35Z</dcterms:modified>
</cp:coreProperties>
</file>